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sldIdLst>
    <p:sldId id="256" r:id="rId3"/>
    <p:sldId id="257" r:id="rId4"/>
    <p:sldId id="275" r:id="rId5"/>
    <p:sldId id="259" r:id="rId6"/>
    <p:sldId id="276" r:id="rId7"/>
    <p:sldId id="277" r:id="rId8"/>
    <p:sldId id="278" r:id="rId9"/>
    <p:sldId id="279" r:id="rId10"/>
    <p:sldId id="280" r:id="rId11"/>
    <p:sldId id="28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6" autoAdjust="0"/>
    <p:restoredTop sz="94660"/>
  </p:normalViewPr>
  <p:slideViewPr>
    <p:cSldViewPr>
      <p:cViewPr varScale="1">
        <p:scale>
          <a:sx n="70" d="100"/>
          <a:sy n="70" d="100"/>
        </p:scale>
        <p:origin x="137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670845-E80B-4CC5-8837-6E95F24819DE}" type="datetimeFigureOut">
              <a:rPr lang="en-US" smtClean="0"/>
              <a:pPr/>
              <a:t>7/18/2013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D62D17-E469-4B64-BA6C-A86E81EFEE89}" type="slidenum">
              <a:rPr lang="en-US" smtClean="0"/>
              <a:pPr/>
              <a:t>‹#›</a:t>
            </a:fld>
            <a:endParaRPr lang="en-US"/>
          </a:p>
        </p:txBody>
      </p:sp>
    </p:spTree>
    <p:extLst>
      <p:ext uri="{BB962C8B-B14F-4D97-AF65-F5344CB8AC3E}">
        <p14:creationId xmlns:p14="http://schemas.microsoft.com/office/powerpoint/2010/main" val="4130041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1945DE-6FDD-44D9-941E-661AB34BDF7E}" type="datetimeFigureOut">
              <a:rPr lang="en-US" smtClean="0"/>
              <a:pPr/>
              <a:t>7/18/2013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0B65E-A494-4A06-8402-329ED4443034}" type="slidenum">
              <a:rPr lang="en-US" smtClean="0"/>
              <a:pPr/>
              <a:t>‹#›</a:t>
            </a:fld>
            <a:endParaRPr lang="en-US"/>
          </a:p>
        </p:txBody>
      </p:sp>
    </p:spTree>
    <p:extLst>
      <p:ext uri="{BB962C8B-B14F-4D97-AF65-F5344CB8AC3E}">
        <p14:creationId xmlns:p14="http://schemas.microsoft.com/office/powerpoint/2010/main" val="5808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1945DE-6FDD-44D9-941E-661AB34BDF7E}" type="datetimeFigureOut">
              <a:rPr lang="en-US" smtClean="0"/>
              <a:pPr/>
              <a:t>7/18/2013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0B65E-A494-4A06-8402-329ED4443034}" type="slidenum">
              <a:rPr lang="en-US" smtClean="0"/>
              <a:pPr/>
              <a:t>‹#›</a:t>
            </a:fld>
            <a:endParaRPr lang="en-US"/>
          </a:p>
        </p:txBody>
      </p:sp>
    </p:spTree>
    <p:extLst>
      <p:ext uri="{BB962C8B-B14F-4D97-AF65-F5344CB8AC3E}">
        <p14:creationId xmlns:p14="http://schemas.microsoft.com/office/powerpoint/2010/main" val="216882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1945DE-6FDD-44D9-941E-661AB34BDF7E}" type="datetimeFigureOut">
              <a:rPr lang="en-US" smtClean="0"/>
              <a:pPr/>
              <a:t>7/18/2013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0B65E-A494-4A06-8402-329ED4443034}" type="slidenum">
              <a:rPr lang="en-US" smtClean="0"/>
              <a:pPr/>
              <a:t>‹#›</a:t>
            </a:fld>
            <a:endParaRPr lang="en-US"/>
          </a:p>
        </p:txBody>
      </p:sp>
    </p:spTree>
    <p:extLst>
      <p:ext uri="{BB962C8B-B14F-4D97-AF65-F5344CB8AC3E}">
        <p14:creationId xmlns:p14="http://schemas.microsoft.com/office/powerpoint/2010/main" val="1094011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170" name="Picture 2"/>
          <p:cNvPicPr preferRelativeResize="0">
            <a:picLocks noChangeAspect="1" noChangeArrowheads="1"/>
          </p:cNvPicPr>
          <p:nvPr userDrawn="1"/>
        </p:nvPicPr>
        <p:blipFill>
          <a:blip r:embed="rId2" cstate="print">
            <a:extLst>
              <a:ext uri="{28A0092B-C50C-407E-A947-70E740481C1C}">
                <a14:useLocalDpi xmlns:a14="http://schemas.microsoft.com/office/drawing/2010/main" val="0"/>
              </a:ext>
            </a:extLst>
          </a:blip>
          <a:srcRect l="4167" t="17351" r="10521" b="5847"/>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p:cNvPicPr preferRelativeResize="0">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46075" y="327025"/>
            <a:ext cx="1635125" cy="1292225"/>
          </a:xfrm>
          <a:prstGeom prst="rect">
            <a:avLst/>
          </a:prstGeom>
          <a:noFill/>
          <a:extLst>
            <a:ext uri="{909E8E84-426E-40DD-AFC4-6F175D3DCCD1}">
              <a14:hiddenFill xmlns:a14="http://schemas.microsoft.com/office/drawing/2010/main">
                <a:solidFill>
                  <a:srgbClr val="FFFFFF"/>
                </a:solidFill>
              </a14:hiddenFill>
            </a:ext>
          </a:extLst>
        </p:spPr>
      </p:pic>
      <p:sp>
        <p:nvSpPr>
          <p:cNvPr id="7172" name="Rectangle 4"/>
          <p:cNvSpPr>
            <a:spLocks noChangeArrowheads="1"/>
          </p:cNvSpPr>
          <p:nvPr userDrawn="1"/>
        </p:nvSpPr>
        <p:spPr bwMode="auto">
          <a:xfrm>
            <a:off x="0" y="0"/>
            <a:ext cx="9144000" cy="6858000"/>
          </a:xfrm>
          <a:prstGeom prst="rect">
            <a:avLst/>
          </a:prstGeom>
          <a:noFill/>
          <a:ln w="12700">
            <a:solidFill>
              <a:srgbClr val="081F5B"/>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charset="0"/>
            </a:endParaRPr>
          </a:p>
        </p:txBody>
      </p:sp>
      <p:sp>
        <p:nvSpPr>
          <p:cNvPr id="7173" name="Rectangle 5"/>
          <p:cNvSpPr>
            <a:spLocks noChangeArrowheads="1"/>
          </p:cNvSpPr>
          <p:nvPr userDrawn="1"/>
        </p:nvSpPr>
        <p:spPr bwMode="auto">
          <a:xfrm>
            <a:off x="831850" y="6553200"/>
            <a:ext cx="7505700" cy="225425"/>
          </a:xfrm>
          <a:prstGeom prst="rect">
            <a:avLst/>
          </a:prstGeom>
          <a:noFill/>
          <a:ln>
            <a:noFill/>
          </a:ln>
          <a:effectLst/>
          <a:extLst>
            <a:ext uri="{909E8E84-426E-40DD-AFC4-6F175D3DCCD1}">
              <a14:hiddenFill xmlns:a14="http://schemas.microsoft.com/office/drawing/2010/main">
                <a:solidFill>
                  <a:srgbClr val="FCFEB9"/>
                </a:solidFill>
              </a14:hiddenFill>
            </a:ext>
            <a:ext uri="{91240B29-F687-4F45-9708-019B960494DF}">
              <a14:hiddenLine xmlns:a14="http://schemas.microsoft.com/office/drawing/2010/main" w="12700">
                <a:solidFill>
                  <a:srgbClr val="87002B"/>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78" tIns="44445" rIns="90478" bIns="44445">
            <a:spAutoFit/>
          </a:bodyPr>
          <a:lstStyle/>
          <a:p>
            <a:pPr algn="ctr" eaLnBrk="0" fontAlgn="base" hangingPunct="0">
              <a:spcBef>
                <a:spcPct val="0"/>
              </a:spcBef>
              <a:spcAft>
                <a:spcPct val="0"/>
              </a:spcAft>
            </a:pPr>
            <a:r>
              <a:rPr lang="en-US" altLang="en-US" sz="900">
                <a:solidFill>
                  <a:srgbClr val="081F5B"/>
                </a:solidFill>
                <a:latin typeface="Times" pitchFamily="18" charset="0"/>
              </a:rPr>
              <a:t>Balanced Scorecard Collaborative, Inc. • 55 Old Bedford Road • Lincoln, MA 01773 • Tel: 781.259.3737 • Fax: 781.259.3389 • bscol.com</a:t>
            </a:r>
          </a:p>
        </p:txBody>
      </p:sp>
    </p:spTree>
    <p:extLst>
      <p:ext uri="{BB962C8B-B14F-4D97-AF65-F5344CB8AC3E}">
        <p14:creationId xmlns:p14="http://schemas.microsoft.com/office/powerpoint/2010/main" val="3237056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02883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49007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34963" y="1373188"/>
            <a:ext cx="4210050" cy="4951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97413" y="1373188"/>
            <a:ext cx="4210050" cy="4951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627581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162674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750524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4991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0116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1945DE-6FDD-44D9-941E-661AB34BDF7E}" type="datetimeFigureOut">
              <a:rPr lang="en-US" smtClean="0"/>
              <a:pPr/>
              <a:t>7/18/2013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0B65E-A494-4A06-8402-329ED4443034}" type="slidenum">
              <a:rPr lang="en-US" smtClean="0"/>
              <a:pPr/>
              <a:t>‹#›</a:t>
            </a:fld>
            <a:endParaRPr lang="en-US"/>
          </a:p>
        </p:txBody>
      </p:sp>
    </p:spTree>
    <p:extLst>
      <p:ext uri="{BB962C8B-B14F-4D97-AF65-F5344CB8AC3E}">
        <p14:creationId xmlns:p14="http://schemas.microsoft.com/office/powerpoint/2010/main" val="14345256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96418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326751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4338" y="77788"/>
            <a:ext cx="2143125" cy="62468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34963" y="77788"/>
            <a:ext cx="6276975" cy="6246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647443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628FAE8-BBDA-40DA-B5B2-A276B3CD6316}" type="datetimeFigureOut">
              <a:rPr lang="en-US" smtClean="0"/>
              <a:pPr/>
              <a:t>7/18/2013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55AC7B8-87A1-4F6D-A741-9C94F4D101F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1945DE-6FDD-44D9-941E-661AB34BDF7E}" type="datetimeFigureOut">
              <a:rPr lang="en-US" smtClean="0"/>
              <a:pPr/>
              <a:t>7/18/2013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0B65E-A494-4A06-8402-329ED4443034}" type="slidenum">
              <a:rPr lang="en-US" smtClean="0"/>
              <a:pPr/>
              <a:t>‹#›</a:t>
            </a:fld>
            <a:endParaRPr lang="en-US"/>
          </a:p>
        </p:txBody>
      </p:sp>
    </p:spTree>
    <p:extLst>
      <p:ext uri="{BB962C8B-B14F-4D97-AF65-F5344CB8AC3E}">
        <p14:creationId xmlns:p14="http://schemas.microsoft.com/office/powerpoint/2010/main" val="495072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1945DE-6FDD-44D9-941E-661AB34BDF7E}" type="datetimeFigureOut">
              <a:rPr lang="en-US" smtClean="0"/>
              <a:pPr/>
              <a:t>7/18/2013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80B65E-A494-4A06-8402-329ED4443034}" type="slidenum">
              <a:rPr lang="en-US" smtClean="0"/>
              <a:pPr/>
              <a:t>‹#›</a:t>
            </a:fld>
            <a:endParaRPr lang="en-US"/>
          </a:p>
        </p:txBody>
      </p:sp>
    </p:spTree>
    <p:extLst>
      <p:ext uri="{BB962C8B-B14F-4D97-AF65-F5344CB8AC3E}">
        <p14:creationId xmlns:p14="http://schemas.microsoft.com/office/powerpoint/2010/main" val="2430862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1945DE-6FDD-44D9-941E-661AB34BDF7E}" type="datetimeFigureOut">
              <a:rPr lang="en-US" smtClean="0"/>
              <a:pPr/>
              <a:t>7/18/2013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0B65E-A494-4A06-8402-329ED4443034}" type="slidenum">
              <a:rPr lang="en-US" smtClean="0"/>
              <a:pPr/>
              <a:t>‹#›</a:t>
            </a:fld>
            <a:endParaRPr lang="en-US"/>
          </a:p>
        </p:txBody>
      </p:sp>
    </p:spTree>
    <p:extLst>
      <p:ext uri="{BB962C8B-B14F-4D97-AF65-F5344CB8AC3E}">
        <p14:creationId xmlns:p14="http://schemas.microsoft.com/office/powerpoint/2010/main" val="551952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1945DE-6FDD-44D9-941E-661AB34BDF7E}" type="datetimeFigureOut">
              <a:rPr lang="en-US" smtClean="0"/>
              <a:pPr/>
              <a:t>7/18/2013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0B65E-A494-4A06-8402-329ED4443034}" type="slidenum">
              <a:rPr lang="en-US" smtClean="0"/>
              <a:pPr/>
              <a:t>‹#›</a:t>
            </a:fld>
            <a:endParaRPr lang="en-US"/>
          </a:p>
        </p:txBody>
      </p:sp>
    </p:spTree>
    <p:extLst>
      <p:ext uri="{BB962C8B-B14F-4D97-AF65-F5344CB8AC3E}">
        <p14:creationId xmlns:p14="http://schemas.microsoft.com/office/powerpoint/2010/main" val="4054855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945DE-6FDD-44D9-941E-661AB34BDF7E}" type="datetimeFigureOut">
              <a:rPr lang="en-US" smtClean="0"/>
              <a:pPr/>
              <a:t>7/18/2013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80B65E-A494-4A06-8402-329ED4443034}" type="slidenum">
              <a:rPr lang="en-US" smtClean="0"/>
              <a:pPr/>
              <a:t>‹#›</a:t>
            </a:fld>
            <a:endParaRPr lang="en-US"/>
          </a:p>
        </p:txBody>
      </p:sp>
    </p:spTree>
    <p:extLst>
      <p:ext uri="{BB962C8B-B14F-4D97-AF65-F5344CB8AC3E}">
        <p14:creationId xmlns:p14="http://schemas.microsoft.com/office/powerpoint/2010/main" val="950829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1945DE-6FDD-44D9-941E-661AB34BDF7E}" type="datetimeFigureOut">
              <a:rPr lang="en-US" smtClean="0"/>
              <a:pPr/>
              <a:t>7/18/2013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80B65E-A494-4A06-8402-329ED4443034}" type="slidenum">
              <a:rPr lang="en-US" smtClean="0"/>
              <a:pPr/>
              <a:t>‹#›</a:t>
            </a:fld>
            <a:endParaRPr lang="en-US"/>
          </a:p>
        </p:txBody>
      </p:sp>
    </p:spTree>
    <p:extLst>
      <p:ext uri="{BB962C8B-B14F-4D97-AF65-F5344CB8AC3E}">
        <p14:creationId xmlns:p14="http://schemas.microsoft.com/office/powerpoint/2010/main" val="1716481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1945DE-6FDD-44D9-941E-661AB34BDF7E}" type="datetimeFigureOut">
              <a:rPr lang="en-US" smtClean="0"/>
              <a:pPr/>
              <a:t>7/18/2013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80B65E-A494-4A06-8402-329ED4443034}" type="slidenum">
              <a:rPr lang="en-US" smtClean="0"/>
              <a:pPr/>
              <a:t>‹#›</a:t>
            </a:fld>
            <a:endParaRPr lang="en-US"/>
          </a:p>
        </p:txBody>
      </p:sp>
    </p:spTree>
    <p:extLst>
      <p:ext uri="{BB962C8B-B14F-4D97-AF65-F5344CB8AC3E}">
        <p14:creationId xmlns:p14="http://schemas.microsoft.com/office/powerpoint/2010/main" val="1960199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945DE-6FDD-44D9-941E-661AB34BDF7E}" type="datetimeFigureOut">
              <a:rPr lang="en-US" smtClean="0"/>
              <a:pPr/>
              <a:t>7/18/2013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80B65E-A494-4A06-8402-329ED4443034}" type="slidenum">
              <a:rPr lang="en-US" smtClean="0"/>
              <a:pPr/>
              <a:t>‹#›</a:t>
            </a:fld>
            <a:endParaRPr lang="en-US"/>
          </a:p>
        </p:txBody>
      </p:sp>
    </p:spTree>
    <p:extLst>
      <p:ext uri="{BB962C8B-B14F-4D97-AF65-F5344CB8AC3E}">
        <p14:creationId xmlns:p14="http://schemas.microsoft.com/office/powerpoint/2010/main" val="936112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a:off x="349250" y="6621463"/>
            <a:ext cx="8524875" cy="0"/>
          </a:xfrm>
          <a:prstGeom prst="line">
            <a:avLst/>
          </a:prstGeom>
          <a:noFill/>
          <a:ln w="12700">
            <a:solidFill>
              <a:srgbClr val="00007C"/>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charset="0"/>
            </a:endParaRPr>
          </a:p>
        </p:txBody>
      </p:sp>
      <p:sp>
        <p:nvSpPr>
          <p:cNvPr id="6147" name="Rectangle 3"/>
          <p:cNvSpPr>
            <a:spLocks noChangeArrowheads="1"/>
          </p:cNvSpPr>
          <p:nvPr/>
        </p:nvSpPr>
        <p:spPr bwMode="auto">
          <a:xfrm>
            <a:off x="8439150" y="6626225"/>
            <a:ext cx="431800"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92075" rIns="92075" bIns="92075" anchor="ctr"/>
          <a:lstStyle/>
          <a:p>
            <a:pPr algn="r" eaLnBrk="0" fontAlgn="base" hangingPunct="0">
              <a:spcBef>
                <a:spcPct val="0"/>
              </a:spcBef>
              <a:spcAft>
                <a:spcPct val="0"/>
              </a:spcAft>
            </a:pPr>
            <a:fld id="{0E604FB7-27F1-4959-BE99-19CC4D959685}" type="slidenum">
              <a:rPr lang="en-US" altLang="en-US" sz="700">
                <a:solidFill>
                  <a:srgbClr val="000000"/>
                </a:solidFill>
                <a:latin typeface="Times" pitchFamily="18" charset="0"/>
              </a:rPr>
              <a:pPr algn="r" eaLnBrk="0" fontAlgn="base" hangingPunct="0">
                <a:spcBef>
                  <a:spcPct val="0"/>
                </a:spcBef>
                <a:spcAft>
                  <a:spcPct val="0"/>
                </a:spcAft>
              </a:pPr>
              <a:t>‹#›</a:t>
            </a:fld>
            <a:endParaRPr lang="en-US" altLang="en-US" sz="700">
              <a:solidFill>
                <a:srgbClr val="000000"/>
              </a:solidFill>
              <a:latin typeface="Times" pitchFamily="18" charset="0"/>
            </a:endParaRPr>
          </a:p>
        </p:txBody>
      </p:sp>
      <p:sp>
        <p:nvSpPr>
          <p:cNvPr id="6148" name="Rectangle 4"/>
          <p:cNvSpPr>
            <a:spLocks noChangeArrowheads="1"/>
          </p:cNvSpPr>
          <p:nvPr/>
        </p:nvSpPr>
        <p:spPr bwMode="auto">
          <a:xfrm>
            <a:off x="371475" y="6626225"/>
            <a:ext cx="1096963"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038" tIns="0" rIns="46038" bIns="0" anchor="ctr"/>
          <a:lstStyle/>
          <a:p>
            <a:pPr defTabSz="576263" eaLnBrk="0" fontAlgn="base" hangingPunct="0">
              <a:spcBef>
                <a:spcPct val="0"/>
              </a:spcBef>
              <a:spcAft>
                <a:spcPct val="0"/>
              </a:spcAft>
            </a:pPr>
            <a:endParaRPr lang="en-US" altLang="en-US" sz="2400">
              <a:solidFill>
                <a:srgbClr val="000000"/>
              </a:solidFill>
              <a:latin typeface="Times" pitchFamily="18" charset="0"/>
            </a:endParaRPr>
          </a:p>
        </p:txBody>
      </p:sp>
      <p:sp>
        <p:nvSpPr>
          <p:cNvPr id="6149" name="Rectangle 5"/>
          <p:cNvSpPr>
            <a:spLocks noChangeArrowheads="1"/>
          </p:cNvSpPr>
          <p:nvPr/>
        </p:nvSpPr>
        <p:spPr bwMode="auto">
          <a:xfrm>
            <a:off x="2593975" y="6632575"/>
            <a:ext cx="3956050" cy="19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spAutoFit/>
          </a:bodyPr>
          <a:lstStyle/>
          <a:p>
            <a:pPr algn="ctr" defTabSz="576263" eaLnBrk="0" fontAlgn="base" hangingPunct="0">
              <a:spcBef>
                <a:spcPct val="0"/>
              </a:spcBef>
              <a:spcAft>
                <a:spcPct val="0"/>
              </a:spcAft>
            </a:pPr>
            <a:r>
              <a:rPr lang="en-US" altLang="en-US" sz="700">
                <a:solidFill>
                  <a:srgbClr val="000000"/>
                </a:solidFill>
                <a:latin typeface="Times" pitchFamily="18" charset="0"/>
              </a:rPr>
              <a:t>©2004 </a:t>
            </a:r>
            <a:r>
              <a:rPr lang="en-US" altLang="en-US" sz="700" i="1">
                <a:solidFill>
                  <a:srgbClr val="000000"/>
                </a:solidFill>
                <a:latin typeface="Times" pitchFamily="18" charset="0"/>
              </a:rPr>
              <a:t>Balanced Scorecard Collaborative, Inc.		</a:t>
            </a:r>
            <a:endParaRPr lang="en-US" altLang="en-US" sz="700">
              <a:solidFill>
                <a:srgbClr val="000000"/>
              </a:solidFill>
              <a:latin typeface="Times" pitchFamily="18" charset="0"/>
            </a:endParaRPr>
          </a:p>
        </p:txBody>
      </p:sp>
      <p:sp>
        <p:nvSpPr>
          <p:cNvPr id="6151" name="Rectangle 7"/>
          <p:cNvSpPr>
            <a:spLocks noGrp="1" noChangeArrowheads="1"/>
          </p:cNvSpPr>
          <p:nvPr>
            <p:ph type="title"/>
          </p:nvPr>
        </p:nvSpPr>
        <p:spPr bwMode="auto">
          <a:xfrm>
            <a:off x="334963" y="77788"/>
            <a:ext cx="8572500"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7" tIns="44450" rIns="90487" bIns="44450" numCol="1" anchor="b" anchorCtr="0" compatLnSpc="1">
            <a:prstTxWarp prst="textNoShape">
              <a:avLst/>
            </a:prstTxWarp>
          </a:bodyPr>
          <a:lstStyle/>
          <a:p>
            <a:pPr lvl="0"/>
            <a:r>
              <a:rPr lang="en-US" altLang="en-US" smtClean="0"/>
              <a:t>Click to Edit Master Title Style</a:t>
            </a:r>
          </a:p>
        </p:txBody>
      </p:sp>
      <p:sp>
        <p:nvSpPr>
          <p:cNvPr id="6152" name="Line 8"/>
          <p:cNvSpPr>
            <a:spLocks noChangeShapeType="1"/>
          </p:cNvSpPr>
          <p:nvPr/>
        </p:nvSpPr>
        <p:spPr bwMode="auto">
          <a:xfrm>
            <a:off x="338138" y="1069975"/>
            <a:ext cx="8542337" cy="0"/>
          </a:xfrm>
          <a:prstGeom prst="line">
            <a:avLst/>
          </a:prstGeom>
          <a:noFill/>
          <a:ln w="25400">
            <a:solidFill>
              <a:srgbClr val="00007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charset="0"/>
            </a:endParaRPr>
          </a:p>
        </p:txBody>
      </p:sp>
      <p:sp>
        <p:nvSpPr>
          <p:cNvPr id="6153" name="Rectangle 9"/>
          <p:cNvSpPr>
            <a:spLocks noGrp="1" noChangeArrowheads="1"/>
          </p:cNvSpPr>
          <p:nvPr>
            <p:ph type="body" idx="1"/>
          </p:nvPr>
        </p:nvSpPr>
        <p:spPr bwMode="auto">
          <a:xfrm>
            <a:off x="334963" y="1373188"/>
            <a:ext cx="8572500" cy="4951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6525" tIns="46037" rIns="136525" bIns="46037"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10364792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fontAlgn="base">
        <a:lnSpc>
          <a:spcPct val="90000"/>
        </a:lnSpc>
        <a:spcBef>
          <a:spcPct val="0"/>
        </a:spcBef>
        <a:spcAft>
          <a:spcPct val="0"/>
        </a:spcAft>
        <a:defRPr sz="2800" b="1">
          <a:solidFill>
            <a:srgbClr val="00007C"/>
          </a:solidFill>
          <a:latin typeface="+mj-lt"/>
          <a:ea typeface="+mj-ea"/>
          <a:cs typeface="+mj-cs"/>
        </a:defRPr>
      </a:lvl1pPr>
      <a:lvl2pPr algn="l" rtl="0" fontAlgn="base">
        <a:lnSpc>
          <a:spcPct val="90000"/>
        </a:lnSpc>
        <a:spcBef>
          <a:spcPct val="0"/>
        </a:spcBef>
        <a:spcAft>
          <a:spcPct val="0"/>
        </a:spcAft>
        <a:defRPr sz="2800" b="1">
          <a:solidFill>
            <a:srgbClr val="00007C"/>
          </a:solidFill>
          <a:latin typeface="Times" pitchFamily="18" charset="0"/>
          <a:cs typeface="Arial" charset="0"/>
        </a:defRPr>
      </a:lvl2pPr>
      <a:lvl3pPr algn="l" rtl="0" fontAlgn="base">
        <a:lnSpc>
          <a:spcPct val="90000"/>
        </a:lnSpc>
        <a:spcBef>
          <a:spcPct val="0"/>
        </a:spcBef>
        <a:spcAft>
          <a:spcPct val="0"/>
        </a:spcAft>
        <a:defRPr sz="2800" b="1">
          <a:solidFill>
            <a:srgbClr val="00007C"/>
          </a:solidFill>
          <a:latin typeface="Times" pitchFamily="18" charset="0"/>
          <a:cs typeface="Arial" charset="0"/>
        </a:defRPr>
      </a:lvl3pPr>
      <a:lvl4pPr algn="l" rtl="0" fontAlgn="base">
        <a:lnSpc>
          <a:spcPct val="90000"/>
        </a:lnSpc>
        <a:spcBef>
          <a:spcPct val="0"/>
        </a:spcBef>
        <a:spcAft>
          <a:spcPct val="0"/>
        </a:spcAft>
        <a:defRPr sz="2800" b="1">
          <a:solidFill>
            <a:srgbClr val="00007C"/>
          </a:solidFill>
          <a:latin typeface="Times" pitchFamily="18" charset="0"/>
          <a:cs typeface="Arial" charset="0"/>
        </a:defRPr>
      </a:lvl4pPr>
      <a:lvl5pPr algn="l" rtl="0" fontAlgn="base">
        <a:lnSpc>
          <a:spcPct val="90000"/>
        </a:lnSpc>
        <a:spcBef>
          <a:spcPct val="0"/>
        </a:spcBef>
        <a:spcAft>
          <a:spcPct val="0"/>
        </a:spcAft>
        <a:defRPr sz="2800" b="1">
          <a:solidFill>
            <a:srgbClr val="00007C"/>
          </a:solidFill>
          <a:latin typeface="Times" pitchFamily="18" charset="0"/>
          <a:cs typeface="Arial" charset="0"/>
        </a:defRPr>
      </a:lvl5pPr>
      <a:lvl6pPr marL="457200" algn="l" rtl="0" fontAlgn="base">
        <a:lnSpc>
          <a:spcPct val="90000"/>
        </a:lnSpc>
        <a:spcBef>
          <a:spcPct val="0"/>
        </a:spcBef>
        <a:spcAft>
          <a:spcPct val="0"/>
        </a:spcAft>
        <a:defRPr sz="2800" b="1">
          <a:solidFill>
            <a:srgbClr val="00007C"/>
          </a:solidFill>
          <a:latin typeface="Times" pitchFamily="18" charset="0"/>
          <a:cs typeface="Arial" charset="0"/>
        </a:defRPr>
      </a:lvl6pPr>
      <a:lvl7pPr marL="914400" algn="l" rtl="0" fontAlgn="base">
        <a:lnSpc>
          <a:spcPct val="90000"/>
        </a:lnSpc>
        <a:spcBef>
          <a:spcPct val="0"/>
        </a:spcBef>
        <a:spcAft>
          <a:spcPct val="0"/>
        </a:spcAft>
        <a:defRPr sz="2800" b="1">
          <a:solidFill>
            <a:srgbClr val="00007C"/>
          </a:solidFill>
          <a:latin typeface="Times" pitchFamily="18" charset="0"/>
          <a:cs typeface="Arial" charset="0"/>
        </a:defRPr>
      </a:lvl7pPr>
      <a:lvl8pPr marL="1371600" algn="l" rtl="0" fontAlgn="base">
        <a:lnSpc>
          <a:spcPct val="90000"/>
        </a:lnSpc>
        <a:spcBef>
          <a:spcPct val="0"/>
        </a:spcBef>
        <a:spcAft>
          <a:spcPct val="0"/>
        </a:spcAft>
        <a:defRPr sz="2800" b="1">
          <a:solidFill>
            <a:srgbClr val="00007C"/>
          </a:solidFill>
          <a:latin typeface="Times" pitchFamily="18" charset="0"/>
          <a:cs typeface="Arial" charset="0"/>
        </a:defRPr>
      </a:lvl8pPr>
      <a:lvl9pPr marL="1828800" algn="l" rtl="0" fontAlgn="base">
        <a:lnSpc>
          <a:spcPct val="90000"/>
        </a:lnSpc>
        <a:spcBef>
          <a:spcPct val="0"/>
        </a:spcBef>
        <a:spcAft>
          <a:spcPct val="0"/>
        </a:spcAft>
        <a:defRPr sz="2800" b="1">
          <a:solidFill>
            <a:srgbClr val="00007C"/>
          </a:solidFill>
          <a:latin typeface="Times" pitchFamily="18" charset="0"/>
          <a:cs typeface="Arial" charset="0"/>
        </a:defRPr>
      </a:lvl9pPr>
    </p:titleStyle>
    <p:bodyStyle>
      <a:lvl1pPr marL="280988" indent="-280988" algn="l" rtl="0" fontAlgn="base">
        <a:spcBef>
          <a:spcPct val="25000"/>
        </a:spcBef>
        <a:spcAft>
          <a:spcPct val="0"/>
        </a:spcAft>
        <a:buClr>
          <a:srgbClr val="000099"/>
        </a:buClr>
        <a:buSzPct val="130000"/>
        <a:buChar char="•"/>
        <a:defRPr sz="2000">
          <a:solidFill>
            <a:schemeClr val="tx1"/>
          </a:solidFill>
          <a:latin typeface="+mn-lt"/>
          <a:ea typeface="+mn-ea"/>
          <a:cs typeface="+mn-cs"/>
        </a:defRPr>
      </a:lvl1pPr>
      <a:lvl2pPr marL="742950" indent="-285750" algn="l" rtl="0" fontAlgn="base">
        <a:spcBef>
          <a:spcPct val="25000"/>
        </a:spcBef>
        <a:spcAft>
          <a:spcPct val="0"/>
        </a:spcAft>
        <a:buClr>
          <a:srgbClr val="000099"/>
        </a:buClr>
        <a:buSzPct val="100000"/>
        <a:buChar char="–"/>
        <a:defRPr>
          <a:solidFill>
            <a:schemeClr val="tx1"/>
          </a:solidFill>
          <a:latin typeface="+mn-lt"/>
          <a:cs typeface="+mn-cs"/>
        </a:defRPr>
      </a:lvl2pPr>
      <a:lvl3pPr marL="1143000" indent="-228600" algn="l" rtl="0" fontAlgn="base">
        <a:spcBef>
          <a:spcPct val="25000"/>
        </a:spcBef>
        <a:spcAft>
          <a:spcPct val="0"/>
        </a:spcAft>
        <a:buClr>
          <a:srgbClr val="000099"/>
        </a:buClr>
        <a:buSzPct val="100000"/>
        <a:buChar char="•"/>
        <a:defRPr sz="1400">
          <a:solidFill>
            <a:schemeClr val="tx1"/>
          </a:solidFill>
          <a:latin typeface="+mn-lt"/>
          <a:cs typeface="+mn-cs"/>
        </a:defRPr>
      </a:lvl3pPr>
      <a:lvl4pPr marL="1600200" indent="-228600" algn="l" rtl="0" fontAlgn="base">
        <a:spcBef>
          <a:spcPct val="25000"/>
        </a:spcBef>
        <a:spcAft>
          <a:spcPct val="0"/>
        </a:spcAft>
        <a:buClr>
          <a:srgbClr val="000099"/>
        </a:buClr>
        <a:buSzPct val="100000"/>
        <a:buChar char="–"/>
        <a:defRPr sz="1400">
          <a:solidFill>
            <a:schemeClr val="tx1"/>
          </a:solidFill>
          <a:latin typeface="+mn-lt"/>
          <a:cs typeface="+mn-cs"/>
        </a:defRPr>
      </a:lvl4pPr>
      <a:lvl5pPr marL="2057400" indent="-228600" algn="l" rtl="0" fontAlgn="base">
        <a:spcBef>
          <a:spcPct val="25000"/>
        </a:spcBef>
        <a:spcAft>
          <a:spcPct val="0"/>
        </a:spcAft>
        <a:buClr>
          <a:srgbClr val="000099"/>
        </a:buClr>
        <a:buSzPct val="100000"/>
        <a:buChar char="•"/>
        <a:defRPr sz="1400">
          <a:solidFill>
            <a:schemeClr val="tx1"/>
          </a:solidFill>
          <a:latin typeface="+mn-lt"/>
          <a:cs typeface="+mn-cs"/>
        </a:defRPr>
      </a:lvl5pPr>
      <a:lvl6pPr marL="2514600" indent="-228600" algn="l" rtl="0" fontAlgn="base">
        <a:spcBef>
          <a:spcPct val="25000"/>
        </a:spcBef>
        <a:spcAft>
          <a:spcPct val="0"/>
        </a:spcAft>
        <a:buClr>
          <a:srgbClr val="000099"/>
        </a:buClr>
        <a:buSzPct val="100000"/>
        <a:buChar char="•"/>
        <a:defRPr sz="1400">
          <a:solidFill>
            <a:schemeClr val="tx1"/>
          </a:solidFill>
          <a:latin typeface="+mn-lt"/>
          <a:cs typeface="+mn-cs"/>
        </a:defRPr>
      </a:lvl6pPr>
      <a:lvl7pPr marL="2971800" indent="-228600" algn="l" rtl="0" fontAlgn="base">
        <a:spcBef>
          <a:spcPct val="25000"/>
        </a:spcBef>
        <a:spcAft>
          <a:spcPct val="0"/>
        </a:spcAft>
        <a:buClr>
          <a:srgbClr val="000099"/>
        </a:buClr>
        <a:buSzPct val="100000"/>
        <a:buChar char="•"/>
        <a:defRPr sz="1400">
          <a:solidFill>
            <a:schemeClr val="tx1"/>
          </a:solidFill>
          <a:latin typeface="+mn-lt"/>
          <a:cs typeface="+mn-cs"/>
        </a:defRPr>
      </a:lvl7pPr>
      <a:lvl8pPr marL="3429000" indent="-228600" algn="l" rtl="0" fontAlgn="base">
        <a:spcBef>
          <a:spcPct val="25000"/>
        </a:spcBef>
        <a:spcAft>
          <a:spcPct val="0"/>
        </a:spcAft>
        <a:buClr>
          <a:srgbClr val="000099"/>
        </a:buClr>
        <a:buSzPct val="100000"/>
        <a:buChar char="•"/>
        <a:defRPr sz="1400">
          <a:solidFill>
            <a:schemeClr val="tx1"/>
          </a:solidFill>
          <a:latin typeface="+mn-lt"/>
          <a:cs typeface="+mn-cs"/>
        </a:defRPr>
      </a:lvl8pPr>
      <a:lvl9pPr marL="3886200" indent="-228600" algn="l" rtl="0" fontAlgn="base">
        <a:spcBef>
          <a:spcPct val="25000"/>
        </a:spcBef>
        <a:spcAft>
          <a:spcPct val="0"/>
        </a:spcAft>
        <a:buClr>
          <a:srgbClr val="000099"/>
        </a:buClr>
        <a:buSzPct val="100000"/>
        <a:buChar char="•"/>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b="1" dirty="0" smtClean="0"/>
              <a:t>Strategic Planning </a:t>
            </a:r>
            <a:br>
              <a:rPr lang="en-US" sz="3600" b="1" dirty="0" smtClean="0"/>
            </a:br>
            <a:r>
              <a:rPr lang="en-US" sz="3600" b="1" dirty="0" smtClean="0"/>
              <a:t>June 2013</a:t>
            </a:r>
            <a:br>
              <a:rPr lang="en-US" sz="3600" b="1" dirty="0" smtClean="0"/>
            </a:br>
            <a:r>
              <a:rPr lang="en-US" sz="3600" b="1" dirty="0" smtClean="0"/>
              <a:t>Operations &amp; Power Division</a:t>
            </a:r>
            <a:endParaRPr lang="en-US" sz="3600" b="1" dirty="0"/>
          </a:p>
        </p:txBody>
      </p:sp>
      <p:sp>
        <p:nvSpPr>
          <p:cNvPr id="3" name="Subtitle 2"/>
          <p:cNvSpPr>
            <a:spLocks noGrp="1"/>
          </p:cNvSpPr>
          <p:nvPr>
            <p:ph type="subTitle" idx="1"/>
          </p:nvPr>
        </p:nvSpPr>
        <p:spPr/>
        <p:txBody>
          <a:bodyPr>
            <a:normAutofit/>
          </a:bodyPr>
          <a:lstStyle/>
          <a:p>
            <a:r>
              <a:rPr lang="en-US" sz="2800" dirty="0" smtClean="0"/>
              <a:t>Draft for Review</a:t>
            </a:r>
            <a:endParaRPr lang="en-US" sz="2800" dirty="0"/>
          </a:p>
        </p:txBody>
      </p:sp>
    </p:spTree>
    <p:extLst>
      <p:ext uri="{BB962C8B-B14F-4D97-AF65-F5344CB8AC3E}">
        <p14:creationId xmlns:p14="http://schemas.microsoft.com/office/powerpoint/2010/main" val="10628680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Scholarships</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Mission Statement</a:t>
            </a:r>
            <a:endParaRPr lang="en-US" b="1" dirty="0"/>
          </a:p>
        </p:txBody>
      </p:sp>
      <p:sp>
        <p:nvSpPr>
          <p:cNvPr id="3" name="Content Placeholder 2"/>
          <p:cNvSpPr>
            <a:spLocks noGrp="1"/>
          </p:cNvSpPr>
          <p:nvPr>
            <p:ph idx="1"/>
          </p:nvPr>
        </p:nvSpPr>
        <p:spPr/>
        <p:txBody>
          <a:bodyPr>
            <a:normAutofit fontScale="77500" lnSpcReduction="20000"/>
          </a:bodyPr>
          <a:lstStyle/>
          <a:p>
            <a:r>
              <a:rPr lang="en-US" dirty="0" smtClean="0"/>
              <a:t>The dissemination of knowledge and information in the area of power reactors with particular application to the production of electric power and process heat. The coverage of applied nuclear science and engineering as related to power plants, non-power reactors, and other nuclear facilities, including but not limited to design, construction, economics, licensing, quality assurance, fuels, management, and public acceptance. The dissemination of knowledge pertinent to the safe and efficient operation of nuclear facilities, including power reactors, non-power reactors, and other nuclear facilities, through professional staff development, information exchange, and supporting the generation of viable solutions to current issues.</a:t>
            </a:r>
          </a:p>
          <a:p>
            <a:pPr marL="0" indent="0">
              <a:buNone/>
            </a:pPr>
            <a:endParaRPr lang="en-US" dirty="0"/>
          </a:p>
        </p:txBody>
      </p:sp>
    </p:spTree>
    <p:extLst>
      <p:ext uri="{BB962C8B-B14F-4D97-AF65-F5344CB8AC3E}">
        <p14:creationId xmlns:p14="http://schemas.microsoft.com/office/powerpoint/2010/main" val="2645879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Vision</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We envision the OPD will be the recognized leading source of expertise in the application of nuclear plants, their operation, and subsequent utilization in the Nuclear Science &amp; Technology field.</a:t>
            </a:r>
          </a:p>
          <a:p>
            <a:pPr marL="400050" lvl="1" indent="0">
              <a:buNone/>
            </a:pPr>
            <a:r>
              <a:rPr lang="en-US" dirty="0"/>
              <a:t/>
            </a:r>
            <a:br>
              <a:rPr lang="en-US" dirty="0"/>
            </a:br>
            <a:r>
              <a:rPr lang="en-US" dirty="0"/>
              <a:t>Our Vision has been achieved when</a:t>
            </a:r>
            <a:br>
              <a:rPr lang="en-US" dirty="0"/>
            </a:br>
            <a:r>
              <a:rPr lang="en-US" dirty="0"/>
              <a:t>• </a:t>
            </a:r>
            <a:r>
              <a:rPr lang="en-US" dirty="0" smtClean="0"/>
              <a:t>[]</a:t>
            </a:r>
            <a:r>
              <a:rPr lang="en-US" dirty="0"/>
              <a:t/>
            </a:r>
            <a:br>
              <a:rPr lang="en-US" dirty="0"/>
            </a:br>
            <a:endParaRPr lang="en-US" dirty="0"/>
          </a:p>
        </p:txBody>
      </p:sp>
    </p:spTree>
    <p:extLst>
      <p:ext uri="{BB962C8B-B14F-4D97-AF65-F5344CB8AC3E}">
        <p14:creationId xmlns:p14="http://schemas.microsoft.com/office/powerpoint/2010/main" val="2377154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solidFill>
            <a:srgbClr val="7F8BF9"/>
          </a:solidFill>
        </p:spPr>
        <p:txBody>
          <a:bodyPr/>
          <a:lstStyle/>
          <a:p>
            <a:pPr algn="ctr"/>
            <a:r>
              <a:rPr lang="en-US" dirty="0" smtClean="0">
                <a:solidFill>
                  <a:schemeClr val="bg1"/>
                </a:solidFill>
              </a:rPr>
              <a:t>ANS OPD Strategy Map</a:t>
            </a:r>
            <a:endParaRPr lang="en-US" dirty="0">
              <a:solidFill>
                <a:schemeClr val="bg1"/>
              </a:solidFill>
            </a:endParaRPr>
          </a:p>
        </p:txBody>
      </p:sp>
      <p:sp>
        <p:nvSpPr>
          <p:cNvPr id="10325" name="Line 85"/>
          <p:cNvSpPr>
            <a:spLocks noChangeShapeType="1"/>
          </p:cNvSpPr>
          <p:nvPr/>
        </p:nvSpPr>
        <p:spPr bwMode="auto">
          <a:xfrm flipH="1">
            <a:off x="230035" y="2220913"/>
            <a:ext cx="8572500" cy="1587"/>
          </a:xfrm>
          <a:prstGeom prst="line">
            <a:avLst/>
          </a:prstGeom>
          <a:noFill/>
          <a:ln w="12700">
            <a:solidFill>
              <a:schemeClr val="tx1"/>
            </a:solidFill>
            <a:prstDash val="solid"/>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charset="0"/>
            </a:endParaRPr>
          </a:p>
        </p:txBody>
      </p:sp>
      <p:sp>
        <p:nvSpPr>
          <p:cNvPr id="10326" name="Line 86"/>
          <p:cNvSpPr>
            <a:spLocks noChangeShapeType="1"/>
          </p:cNvSpPr>
          <p:nvPr/>
        </p:nvSpPr>
        <p:spPr bwMode="auto">
          <a:xfrm flipH="1">
            <a:off x="304800" y="3278188"/>
            <a:ext cx="8572500" cy="0"/>
          </a:xfrm>
          <a:prstGeom prst="line">
            <a:avLst/>
          </a:prstGeom>
          <a:noFill/>
          <a:ln w="12700">
            <a:solidFill>
              <a:schemeClr val="tx1"/>
            </a:solidFill>
            <a:prstDash val="solid"/>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charset="0"/>
            </a:endParaRPr>
          </a:p>
        </p:txBody>
      </p:sp>
      <p:sp>
        <p:nvSpPr>
          <p:cNvPr id="10327" name="Line 87"/>
          <p:cNvSpPr>
            <a:spLocks noChangeShapeType="1"/>
          </p:cNvSpPr>
          <p:nvPr/>
        </p:nvSpPr>
        <p:spPr bwMode="auto">
          <a:xfrm flipH="1">
            <a:off x="319388" y="4397895"/>
            <a:ext cx="8572500" cy="0"/>
          </a:xfrm>
          <a:prstGeom prst="line">
            <a:avLst/>
          </a:prstGeom>
          <a:noFill/>
          <a:ln w="12700">
            <a:solidFill>
              <a:schemeClr val="tx1"/>
            </a:solidFill>
            <a:prstDash val="solid"/>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charset="0"/>
            </a:endParaRPr>
          </a:p>
        </p:txBody>
      </p:sp>
      <p:sp>
        <p:nvSpPr>
          <p:cNvPr id="10332" name="Rectangle 92"/>
          <p:cNvSpPr>
            <a:spLocks noChangeAspect="1" noChangeArrowheads="1"/>
          </p:cNvSpPr>
          <p:nvPr/>
        </p:nvSpPr>
        <p:spPr bwMode="auto">
          <a:xfrm rot="16208022">
            <a:off x="-33007" y="4697110"/>
            <a:ext cx="984456" cy="490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0" tIns="0" rIns="0" bIns="0" anchor="ctr" anchorCtr="1"/>
          <a:lstStyle/>
          <a:p>
            <a:pPr algn="ctr" eaLnBrk="0" fontAlgn="base" hangingPunct="0">
              <a:spcBef>
                <a:spcPct val="50000"/>
              </a:spcBef>
              <a:spcAft>
                <a:spcPct val="0"/>
              </a:spcAft>
            </a:pPr>
            <a:r>
              <a:rPr lang="en-US" sz="1200" b="1" i="1" dirty="0">
                <a:solidFill>
                  <a:srgbClr val="000000"/>
                </a:solidFill>
              </a:rPr>
              <a:t>Learning &amp; Growth</a:t>
            </a:r>
          </a:p>
        </p:txBody>
      </p:sp>
      <p:sp>
        <p:nvSpPr>
          <p:cNvPr id="10333" name="Rectangle 93"/>
          <p:cNvSpPr>
            <a:spLocks noChangeAspect="1" noChangeArrowheads="1"/>
          </p:cNvSpPr>
          <p:nvPr/>
        </p:nvSpPr>
        <p:spPr bwMode="auto">
          <a:xfrm rot="16206555">
            <a:off x="135851" y="2580448"/>
            <a:ext cx="927033" cy="3095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0" tIns="0" rIns="0" bIns="0" anchor="ctr" anchorCtr="1"/>
          <a:lstStyle/>
          <a:p>
            <a:pPr algn="ctr" eaLnBrk="0" fontAlgn="base" hangingPunct="0">
              <a:spcBef>
                <a:spcPct val="50000"/>
              </a:spcBef>
              <a:spcAft>
                <a:spcPct val="0"/>
              </a:spcAft>
            </a:pPr>
            <a:r>
              <a:rPr lang="en-US" sz="1200" b="1" i="1" dirty="0" smtClean="0">
                <a:solidFill>
                  <a:srgbClr val="000000"/>
                </a:solidFill>
              </a:rPr>
              <a:t>Customer/ Stakeholder</a:t>
            </a:r>
            <a:endParaRPr lang="en-US" sz="1200" b="1" i="1" dirty="0">
              <a:solidFill>
                <a:srgbClr val="000000"/>
              </a:solidFill>
            </a:endParaRPr>
          </a:p>
          <a:p>
            <a:pPr algn="ctr" eaLnBrk="0" fontAlgn="base" hangingPunct="0">
              <a:spcBef>
                <a:spcPct val="50000"/>
              </a:spcBef>
              <a:spcAft>
                <a:spcPct val="0"/>
              </a:spcAft>
            </a:pPr>
            <a:endParaRPr lang="en-US" sz="1200" b="1" i="1" dirty="0">
              <a:solidFill>
                <a:srgbClr val="000000"/>
              </a:solidFill>
            </a:endParaRPr>
          </a:p>
        </p:txBody>
      </p:sp>
      <p:sp>
        <p:nvSpPr>
          <p:cNvPr id="10334" name="Rectangle 94"/>
          <p:cNvSpPr>
            <a:spLocks noChangeAspect="1" noChangeArrowheads="1"/>
          </p:cNvSpPr>
          <p:nvPr/>
        </p:nvSpPr>
        <p:spPr bwMode="auto">
          <a:xfrm rot="16206555">
            <a:off x="-27328" y="3730051"/>
            <a:ext cx="973100" cy="2778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0" tIns="0" rIns="0" bIns="0" anchor="ctr" anchorCtr="1"/>
          <a:lstStyle/>
          <a:p>
            <a:pPr algn="ctr" eaLnBrk="0" fontAlgn="base" hangingPunct="0">
              <a:spcBef>
                <a:spcPct val="50000"/>
              </a:spcBef>
              <a:spcAft>
                <a:spcPct val="0"/>
              </a:spcAft>
            </a:pPr>
            <a:r>
              <a:rPr lang="en-US" sz="1200" b="1" i="1" dirty="0" smtClean="0">
                <a:solidFill>
                  <a:srgbClr val="000000"/>
                </a:solidFill>
              </a:rPr>
              <a:t>Internal Processes</a:t>
            </a:r>
            <a:endParaRPr lang="en-US" sz="1200" b="1" i="1" dirty="0">
              <a:solidFill>
                <a:srgbClr val="000000"/>
              </a:solidFill>
            </a:endParaRPr>
          </a:p>
        </p:txBody>
      </p:sp>
      <p:sp>
        <p:nvSpPr>
          <p:cNvPr id="10337" name="Oval 97"/>
          <p:cNvSpPr>
            <a:spLocks noChangeArrowheads="1"/>
          </p:cNvSpPr>
          <p:nvPr/>
        </p:nvSpPr>
        <p:spPr bwMode="auto">
          <a:xfrm>
            <a:off x="1143000" y="1219200"/>
            <a:ext cx="2438400" cy="762000"/>
          </a:xfrm>
          <a:prstGeom prst="ellipse">
            <a:avLst/>
          </a:prstGeom>
          <a:solidFill>
            <a:srgbClr val="FF0000"/>
          </a:solidFill>
          <a:ln w="9525">
            <a:solidFill>
              <a:srgbClr val="003366"/>
            </a:solidFill>
            <a:round/>
            <a:headEnd/>
            <a:tailEnd/>
          </a:ln>
          <a:effectLst/>
        </p:spPr>
        <p:txBody>
          <a:bodyPr lIns="45720" rIns="45720" anchor="ctr"/>
          <a:lstStyle/>
          <a:p>
            <a:pPr algn="ctr" eaLnBrk="0" fontAlgn="base" hangingPunct="0">
              <a:spcBef>
                <a:spcPct val="25000"/>
              </a:spcBef>
              <a:spcAft>
                <a:spcPct val="0"/>
              </a:spcAft>
            </a:pPr>
            <a:r>
              <a:rPr lang="en-US" sz="1000" b="1" dirty="0" smtClean="0">
                <a:solidFill>
                  <a:srgbClr val="FFFFFF"/>
                </a:solidFill>
              </a:rPr>
              <a:t>OPD is the recognized leading source of  expertise in the application of nuclear plants</a:t>
            </a:r>
            <a:endParaRPr lang="en-US" sz="1000" b="1" dirty="0">
              <a:solidFill>
                <a:srgbClr val="FFFFFF"/>
              </a:solidFill>
            </a:endParaRPr>
          </a:p>
        </p:txBody>
      </p:sp>
      <p:sp>
        <p:nvSpPr>
          <p:cNvPr id="10338" name="AutoShape 98"/>
          <p:cNvSpPr>
            <a:spLocks noChangeArrowheads="1"/>
          </p:cNvSpPr>
          <p:nvPr/>
        </p:nvSpPr>
        <p:spPr bwMode="auto">
          <a:xfrm>
            <a:off x="2065338" y="5541963"/>
            <a:ext cx="155575" cy="212725"/>
          </a:xfrm>
          <a:prstGeom prst="upArrow">
            <a:avLst>
              <a:gd name="adj1" fmla="val 50000"/>
              <a:gd name="adj2" fmla="val 34184"/>
            </a:avLst>
          </a:prstGeom>
          <a:solidFill>
            <a:schemeClr val="tx2"/>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charset="0"/>
            </a:endParaRPr>
          </a:p>
        </p:txBody>
      </p:sp>
      <p:sp>
        <p:nvSpPr>
          <p:cNvPr id="10339" name="AutoShape 99"/>
          <p:cNvSpPr>
            <a:spLocks noChangeArrowheads="1"/>
          </p:cNvSpPr>
          <p:nvPr/>
        </p:nvSpPr>
        <p:spPr bwMode="auto">
          <a:xfrm>
            <a:off x="4552950" y="5541963"/>
            <a:ext cx="155575" cy="212725"/>
          </a:xfrm>
          <a:prstGeom prst="upArrow">
            <a:avLst>
              <a:gd name="adj1" fmla="val 50000"/>
              <a:gd name="adj2" fmla="val 34184"/>
            </a:avLst>
          </a:prstGeom>
          <a:solidFill>
            <a:schemeClr val="tx2"/>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charset="0"/>
            </a:endParaRPr>
          </a:p>
        </p:txBody>
      </p:sp>
      <p:sp>
        <p:nvSpPr>
          <p:cNvPr id="10340" name="AutoShape 100"/>
          <p:cNvSpPr>
            <a:spLocks noChangeArrowheads="1"/>
          </p:cNvSpPr>
          <p:nvPr/>
        </p:nvSpPr>
        <p:spPr bwMode="auto">
          <a:xfrm>
            <a:off x="7081838" y="5541963"/>
            <a:ext cx="155575" cy="212725"/>
          </a:xfrm>
          <a:prstGeom prst="upArrow">
            <a:avLst>
              <a:gd name="adj1" fmla="val 50000"/>
              <a:gd name="adj2" fmla="val 34184"/>
            </a:avLst>
          </a:prstGeom>
          <a:solidFill>
            <a:schemeClr val="tx2"/>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charset="0"/>
            </a:endParaRPr>
          </a:p>
        </p:txBody>
      </p:sp>
      <p:cxnSp>
        <p:nvCxnSpPr>
          <p:cNvPr id="10343" name="AutoShape 103"/>
          <p:cNvCxnSpPr>
            <a:cxnSpLocks noChangeShapeType="1"/>
          </p:cNvCxnSpPr>
          <p:nvPr/>
        </p:nvCxnSpPr>
        <p:spPr bwMode="auto">
          <a:xfrm flipV="1">
            <a:off x="2478088" y="2195513"/>
            <a:ext cx="0" cy="242887"/>
          </a:xfrm>
          <a:prstGeom prst="straightConnector1">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round/>
                <a:headEnd type="none" w="sm" len="sm"/>
                <a:tailEnd type="triangl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44" name="AutoShape 104"/>
          <p:cNvCxnSpPr>
            <a:cxnSpLocks noChangeShapeType="1"/>
            <a:endCxn id="10337" idx="2"/>
          </p:cNvCxnSpPr>
          <p:nvPr/>
        </p:nvCxnSpPr>
        <p:spPr bwMode="auto">
          <a:xfrm rot="5400000" flipH="1" flipV="1">
            <a:off x="838197" y="1676405"/>
            <a:ext cx="381007" cy="228599"/>
          </a:xfrm>
          <a:prstGeom prst="curvedConnector2">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28" name="Oval 88"/>
          <p:cNvSpPr>
            <a:spLocks noChangeArrowheads="1"/>
          </p:cNvSpPr>
          <p:nvPr/>
        </p:nvSpPr>
        <p:spPr bwMode="auto">
          <a:xfrm>
            <a:off x="1219200" y="2514600"/>
            <a:ext cx="1905000" cy="533400"/>
          </a:xfrm>
          <a:prstGeom prst="ellipse">
            <a:avLst/>
          </a:prstGeom>
          <a:noFill/>
          <a:ln w="38100">
            <a:solidFill>
              <a:srgbClr val="FF0000"/>
            </a:solidFill>
            <a:round/>
            <a:headEnd/>
            <a:tailEnd/>
          </a:ln>
          <a:effectLst/>
        </p:spPr>
        <p:txBody>
          <a:bodyPr lIns="0" tIns="27432" rIns="0" bIns="27432" anchor="ctr"/>
          <a:lstStyle/>
          <a:p>
            <a:pPr algn="ctr" eaLnBrk="0" fontAlgn="base" hangingPunct="0">
              <a:lnSpc>
                <a:spcPct val="90000"/>
              </a:lnSpc>
              <a:spcBef>
                <a:spcPct val="0"/>
              </a:spcBef>
              <a:spcAft>
                <a:spcPct val="0"/>
              </a:spcAft>
            </a:pPr>
            <a:r>
              <a:rPr lang="en-US" sz="1000" b="1" dirty="0" smtClean="0">
                <a:solidFill>
                  <a:srgbClr val="000000"/>
                </a:solidFill>
              </a:rPr>
              <a:t>OPD Members are Engaged</a:t>
            </a:r>
            <a:endParaRPr lang="en-US" sz="1000" b="1" dirty="0">
              <a:solidFill>
                <a:srgbClr val="000000"/>
              </a:solidFill>
            </a:endParaRPr>
          </a:p>
        </p:txBody>
      </p:sp>
      <p:sp>
        <p:nvSpPr>
          <p:cNvPr id="10349" name="AutoShape 109"/>
          <p:cNvSpPr>
            <a:spLocks noChangeArrowheads="1"/>
          </p:cNvSpPr>
          <p:nvPr/>
        </p:nvSpPr>
        <p:spPr bwMode="auto">
          <a:xfrm>
            <a:off x="2063750" y="3198813"/>
            <a:ext cx="155575" cy="214312"/>
          </a:xfrm>
          <a:prstGeom prst="upArrow">
            <a:avLst>
              <a:gd name="adj1" fmla="val 50000"/>
              <a:gd name="adj2" fmla="val 34439"/>
            </a:avLst>
          </a:prstGeom>
          <a:solidFill>
            <a:schemeClr val="tx2"/>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charset="0"/>
            </a:endParaRPr>
          </a:p>
        </p:txBody>
      </p:sp>
      <p:sp>
        <p:nvSpPr>
          <p:cNvPr id="10350" name="AutoShape 110"/>
          <p:cNvSpPr>
            <a:spLocks noChangeArrowheads="1"/>
          </p:cNvSpPr>
          <p:nvPr/>
        </p:nvSpPr>
        <p:spPr bwMode="auto">
          <a:xfrm>
            <a:off x="4551363" y="3198813"/>
            <a:ext cx="155575" cy="214312"/>
          </a:xfrm>
          <a:prstGeom prst="upArrow">
            <a:avLst>
              <a:gd name="adj1" fmla="val 50000"/>
              <a:gd name="adj2" fmla="val 34439"/>
            </a:avLst>
          </a:prstGeom>
          <a:solidFill>
            <a:schemeClr val="tx2"/>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charset="0"/>
            </a:endParaRPr>
          </a:p>
        </p:txBody>
      </p:sp>
      <p:sp>
        <p:nvSpPr>
          <p:cNvPr id="10351" name="AutoShape 111"/>
          <p:cNvSpPr>
            <a:spLocks noChangeArrowheads="1"/>
          </p:cNvSpPr>
          <p:nvPr/>
        </p:nvSpPr>
        <p:spPr bwMode="auto">
          <a:xfrm>
            <a:off x="7080250" y="3198813"/>
            <a:ext cx="155575" cy="214312"/>
          </a:xfrm>
          <a:prstGeom prst="upArrow">
            <a:avLst>
              <a:gd name="adj1" fmla="val 50000"/>
              <a:gd name="adj2" fmla="val 34439"/>
            </a:avLst>
          </a:prstGeom>
          <a:solidFill>
            <a:schemeClr val="tx2"/>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charset="0"/>
            </a:endParaRPr>
          </a:p>
        </p:txBody>
      </p:sp>
      <p:sp>
        <p:nvSpPr>
          <p:cNvPr id="10352" name="AutoShape 112"/>
          <p:cNvSpPr>
            <a:spLocks noChangeArrowheads="1"/>
          </p:cNvSpPr>
          <p:nvPr/>
        </p:nvSpPr>
        <p:spPr bwMode="auto">
          <a:xfrm>
            <a:off x="2063750" y="2139950"/>
            <a:ext cx="155575" cy="212725"/>
          </a:xfrm>
          <a:prstGeom prst="upArrow">
            <a:avLst>
              <a:gd name="adj1" fmla="val 50000"/>
              <a:gd name="adj2" fmla="val 34184"/>
            </a:avLst>
          </a:prstGeom>
          <a:solidFill>
            <a:schemeClr val="tx2"/>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charset="0"/>
            </a:endParaRPr>
          </a:p>
        </p:txBody>
      </p:sp>
      <p:sp>
        <p:nvSpPr>
          <p:cNvPr id="10353" name="AutoShape 113"/>
          <p:cNvSpPr>
            <a:spLocks noChangeArrowheads="1"/>
          </p:cNvSpPr>
          <p:nvPr/>
        </p:nvSpPr>
        <p:spPr bwMode="auto">
          <a:xfrm>
            <a:off x="4551363" y="2139950"/>
            <a:ext cx="155575" cy="212725"/>
          </a:xfrm>
          <a:prstGeom prst="upArrow">
            <a:avLst>
              <a:gd name="adj1" fmla="val 50000"/>
              <a:gd name="adj2" fmla="val 34184"/>
            </a:avLst>
          </a:prstGeom>
          <a:solidFill>
            <a:schemeClr val="tx2"/>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charset="0"/>
            </a:endParaRPr>
          </a:p>
        </p:txBody>
      </p:sp>
      <p:sp>
        <p:nvSpPr>
          <p:cNvPr id="10354" name="AutoShape 114"/>
          <p:cNvSpPr>
            <a:spLocks noChangeArrowheads="1"/>
          </p:cNvSpPr>
          <p:nvPr/>
        </p:nvSpPr>
        <p:spPr bwMode="auto">
          <a:xfrm>
            <a:off x="7080250" y="2139950"/>
            <a:ext cx="155575" cy="212725"/>
          </a:xfrm>
          <a:prstGeom prst="upArrow">
            <a:avLst>
              <a:gd name="adj1" fmla="val 50000"/>
              <a:gd name="adj2" fmla="val 34184"/>
            </a:avLst>
          </a:prstGeom>
          <a:solidFill>
            <a:schemeClr val="tx2"/>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000000"/>
              </a:solidFill>
              <a:latin typeface="Arial" charset="0"/>
            </a:endParaRPr>
          </a:p>
        </p:txBody>
      </p:sp>
      <p:sp>
        <p:nvSpPr>
          <p:cNvPr id="10355" name="Oval 115"/>
          <p:cNvSpPr>
            <a:spLocks noChangeArrowheads="1"/>
          </p:cNvSpPr>
          <p:nvPr/>
        </p:nvSpPr>
        <p:spPr bwMode="auto">
          <a:xfrm>
            <a:off x="2133600" y="5867400"/>
            <a:ext cx="1752600" cy="615950"/>
          </a:xfrm>
          <a:prstGeom prst="ellipse">
            <a:avLst/>
          </a:prstGeom>
          <a:noFill/>
          <a:ln w="38100">
            <a:solidFill>
              <a:srgbClr val="FF0000"/>
            </a:solidFill>
            <a:round/>
            <a:headEnd/>
            <a:tailEnd/>
          </a:ln>
          <a:effectLst/>
        </p:spPr>
        <p:txBody>
          <a:bodyPr lIns="0" tIns="27432" rIns="0" bIns="27432" anchor="ctr"/>
          <a:lstStyle/>
          <a:p>
            <a:pPr algn="ctr" eaLnBrk="0" fontAlgn="base" hangingPunct="0">
              <a:lnSpc>
                <a:spcPct val="90000"/>
              </a:lnSpc>
              <a:spcBef>
                <a:spcPct val="0"/>
              </a:spcBef>
              <a:spcAft>
                <a:spcPct val="0"/>
              </a:spcAft>
            </a:pPr>
            <a:r>
              <a:rPr lang="en-US" sz="1000" b="1" dirty="0" smtClean="0">
                <a:solidFill>
                  <a:srgbClr val="000000"/>
                </a:solidFill>
              </a:rPr>
              <a:t>OPD is financially Stable</a:t>
            </a:r>
            <a:endParaRPr lang="en-US" sz="1000" b="1" dirty="0">
              <a:solidFill>
                <a:srgbClr val="000000"/>
              </a:solidFill>
            </a:endParaRPr>
          </a:p>
        </p:txBody>
      </p:sp>
      <p:sp>
        <p:nvSpPr>
          <p:cNvPr id="10356" name="Oval 116"/>
          <p:cNvSpPr>
            <a:spLocks noChangeArrowheads="1"/>
          </p:cNvSpPr>
          <p:nvPr/>
        </p:nvSpPr>
        <p:spPr bwMode="auto">
          <a:xfrm>
            <a:off x="6477000" y="4572000"/>
            <a:ext cx="2158465" cy="829581"/>
          </a:xfrm>
          <a:prstGeom prst="ellipse">
            <a:avLst/>
          </a:prstGeom>
          <a:noFill/>
          <a:ln w="38100">
            <a:solidFill>
              <a:srgbClr val="FF0000"/>
            </a:solidFill>
            <a:round/>
            <a:headEnd/>
            <a:tailEnd/>
          </a:ln>
          <a:effectLst/>
        </p:spPr>
        <p:txBody>
          <a:bodyPr lIns="0" tIns="27432" rIns="0" bIns="27432" anchor="ctr"/>
          <a:lstStyle/>
          <a:p>
            <a:pPr algn="ctr" eaLnBrk="0" fontAlgn="base" hangingPunct="0">
              <a:lnSpc>
                <a:spcPct val="90000"/>
              </a:lnSpc>
              <a:spcBef>
                <a:spcPct val="0"/>
              </a:spcBef>
              <a:spcAft>
                <a:spcPct val="0"/>
              </a:spcAft>
            </a:pPr>
            <a:r>
              <a:rPr lang="en-US" sz="1000" b="1" dirty="0" smtClean="0">
                <a:solidFill>
                  <a:srgbClr val="000000"/>
                </a:solidFill>
              </a:rPr>
              <a:t>OPD Board Leadership is Competent and Committed to Constituents</a:t>
            </a:r>
            <a:endParaRPr lang="en-US" sz="1000" b="1" dirty="0">
              <a:solidFill>
                <a:srgbClr val="000000"/>
              </a:solidFill>
            </a:endParaRPr>
          </a:p>
        </p:txBody>
      </p:sp>
      <p:sp>
        <p:nvSpPr>
          <p:cNvPr id="10358" name="Oval 118"/>
          <p:cNvSpPr>
            <a:spLocks noChangeArrowheads="1"/>
          </p:cNvSpPr>
          <p:nvPr/>
        </p:nvSpPr>
        <p:spPr bwMode="auto">
          <a:xfrm>
            <a:off x="5181600" y="5791200"/>
            <a:ext cx="1793977" cy="678656"/>
          </a:xfrm>
          <a:prstGeom prst="ellipse">
            <a:avLst/>
          </a:prstGeom>
          <a:noFill/>
          <a:ln w="38100">
            <a:solidFill>
              <a:srgbClr val="FF0000"/>
            </a:solidFill>
            <a:round/>
            <a:headEnd/>
            <a:tailEnd/>
          </a:ln>
          <a:effectLst/>
        </p:spPr>
        <p:txBody>
          <a:bodyPr lIns="0" tIns="27432" rIns="0" bIns="27432" anchor="ctr"/>
          <a:lstStyle/>
          <a:p>
            <a:pPr algn="ctr" eaLnBrk="0" fontAlgn="base" hangingPunct="0">
              <a:lnSpc>
                <a:spcPct val="90000"/>
              </a:lnSpc>
              <a:spcBef>
                <a:spcPct val="0"/>
              </a:spcBef>
              <a:spcAft>
                <a:spcPct val="0"/>
              </a:spcAft>
            </a:pPr>
            <a:r>
              <a:rPr lang="en-US" sz="1000" b="1" dirty="0" smtClean="0">
                <a:solidFill>
                  <a:srgbClr val="000000"/>
                </a:solidFill>
              </a:rPr>
              <a:t>OPD Resources Grow Annually</a:t>
            </a:r>
            <a:endParaRPr lang="en-US" sz="1000" b="1" dirty="0">
              <a:solidFill>
                <a:srgbClr val="000000"/>
              </a:solidFill>
            </a:endParaRPr>
          </a:p>
        </p:txBody>
      </p:sp>
      <p:sp>
        <p:nvSpPr>
          <p:cNvPr id="10363" name="Oval 123"/>
          <p:cNvSpPr>
            <a:spLocks noChangeArrowheads="1"/>
          </p:cNvSpPr>
          <p:nvPr/>
        </p:nvSpPr>
        <p:spPr bwMode="auto">
          <a:xfrm>
            <a:off x="2133600" y="3505200"/>
            <a:ext cx="1981200" cy="727075"/>
          </a:xfrm>
          <a:prstGeom prst="ellipse">
            <a:avLst/>
          </a:prstGeom>
          <a:noFill/>
          <a:ln w="28575">
            <a:solidFill>
              <a:srgbClr val="FF0000"/>
            </a:solidFill>
            <a:round/>
            <a:headEnd/>
            <a:tailEnd/>
          </a:ln>
          <a:effectLst/>
        </p:spPr>
        <p:txBody>
          <a:bodyPr lIns="0" tIns="27432" rIns="0" bIns="27432" anchor="ctr"/>
          <a:lstStyle/>
          <a:p>
            <a:pPr algn="ctr" eaLnBrk="0" fontAlgn="base" hangingPunct="0">
              <a:lnSpc>
                <a:spcPct val="90000"/>
              </a:lnSpc>
              <a:spcBef>
                <a:spcPct val="0"/>
              </a:spcBef>
              <a:spcAft>
                <a:spcPct val="0"/>
              </a:spcAft>
            </a:pPr>
            <a:r>
              <a:rPr lang="en-US" sz="1000" b="1" dirty="0" smtClean="0">
                <a:solidFill>
                  <a:srgbClr val="000000"/>
                </a:solidFill>
              </a:rPr>
              <a:t>OPD Technology &amp; Communications infrastructure are adequate and sustainable</a:t>
            </a:r>
            <a:endParaRPr lang="en-US" sz="1000" b="1" dirty="0">
              <a:solidFill>
                <a:srgbClr val="000000"/>
              </a:solidFill>
            </a:endParaRPr>
          </a:p>
        </p:txBody>
      </p:sp>
      <p:sp>
        <p:nvSpPr>
          <p:cNvPr id="10364" name="Oval 124"/>
          <p:cNvSpPr>
            <a:spLocks noChangeArrowheads="1"/>
          </p:cNvSpPr>
          <p:nvPr/>
        </p:nvSpPr>
        <p:spPr bwMode="auto">
          <a:xfrm>
            <a:off x="685800" y="3352800"/>
            <a:ext cx="1371600" cy="990600"/>
          </a:xfrm>
          <a:prstGeom prst="ellipse">
            <a:avLst/>
          </a:prstGeom>
          <a:noFill/>
          <a:ln w="28575">
            <a:solidFill>
              <a:srgbClr val="FF0000"/>
            </a:solidFill>
            <a:round/>
            <a:headEnd/>
            <a:tailEnd/>
          </a:ln>
          <a:effectLst/>
        </p:spPr>
        <p:txBody>
          <a:bodyPr lIns="0" tIns="27432" rIns="0" bIns="27432" anchor="ctr"/>
          <a:lstStyle/>
          <a:p>
            <a:pPr algn="ctr" eaLnBrk="0" fontAlgn="base" hangingPunct="0">
              <a:lnSpc>
                <a:spcPct val="90000"/>
              </a:lnSpc>
              <a:spcBef>
                <a:spcPct val="0"/>
              </a:spcBef>
              <a:spcAft>
                <a:spcPct val="0"/>
              </a:spcAft>
            </a:pPr>
            <a:r>
              <a:rPr lang="en-US" sz="1000" b="1" dirty="0" smtClean="0">
                <a:solidFill>
                  <a:srgbClr val="000000"/>
                </a:solidFill>
              </a:rPr>
              <a:t>OPD members take ownership of the advancement of OPD Program</a:t>
            </a:r>
            <a:endParaRPr lang="en-US" sz="1000" b="1" dirty="0">
              <a:solidFill>
                <a:srgbClr val="000000"/>
              </a:solidFill>
            </a:endParaRPr>
          </a:p>
        </p:txBody>
      </p:sp>
      <p:sp>
        <p:nvSpPr>
          <p:cNvPr id="10365" name="Oval 125"/>
          <p:cNvSpPr>
            <a:spLocks noChangeArrowheads="1"/>
          </p:cNvSpPr>
          <p:nvPr/>
        </p:nvSpPr>
        <p:spPr bwMode="auto">
          <a:xfrm>
            <a:off x="4038600" y="4572000"/>
            <a:ext cx="1295400" cy="685800"/>
          </a:xfrm>
          <a:prstGeom prst="ellipse">
            <a:avLst/>
          </a:prstGeom>
          <a:noFill/>
          <a:ln w="38100">
            <a:solidFill>
              <a:srgbClr val="FF0000"/>
            </a:solidFill>
            <a:round/>
            <a:headEnd/>
            <a:tailEnd/>
          </a:ln>
          <a:effectLst/>
        </p:spPr>
        <p:txBody>
          <a:bodyPr lIns="0" tIns="27432" rIns="0" bIns="27432" anchor="ctr"/>
          <a:lstStyle/>
          <a:p>
            <a:pPr algn="ctr" eaLnBrk="0" fontAlgn="base" hangingPunct="0">
              <a:lnSpc>
                <a:spcPct val="90000"/>
              </a:lnSpc>
              <a:spcBef>
                <a:spcPct val="0"/>
              </a:spcBef>
              <a:spcAft>
                <a:spcPct val="0"/>
              </a:spcAft>
            </a:pPr>
            <a:r>
              <a:rPr lang="en-US" sz="1000" b="1" dirty="0" smtClean="0">
                <a:solidFill>
                  <a:srgbClr val="000000"/>
                </a:solidFill>
              </a:rPr>
              <a:t>Environment Fosters Innovation</a:t>
            </a:r>
            <a:endParaRPr lang="en-US" sz="1000" b="1" dirty="0">
              <a:solidFill>
                <a:srgbClr val="000000"/>
              </a:solidFill>
            </a:endParaRPr>
          </a:p>
        </p:txBody>
      </p:sp>
      <p:sp>
        <p:nvSpPr>
          <p:cNvPr id="10369" name="Oval 129"/>
          <p:cNvSpPr>
            <a:spLocks noChangeArrowheads="1"/>
          </p:cNvSpPr>
          <p:nvPr/>
        </p:nvSpPr>
        <p:spPr bwMode="auto">
          <a:xfrm>
            <a:off x="5791200" y="3505200"/>
            <a:ext cx="1600200" cy="762000"/>
          </a:xfrm>
          <a:prstGeom prst="ellipse">
            <a:avLst/>
          </a:prstGeom>
          <a:noFill/>
          <a:ln w="38100">
            <a:solidFill>
              <a:srgbClr val="FF0000"/>
            </a:solidFill>
            <a:round/>
            <a:headEnd/>
            <a:tailEnd/>
          </a:ln>
          <a:effectLst/>
        </p:spPr>
        <p:txBody>
          <a:bodyPr lIns="0" tIns="27432" rIns="0" bIns="27432" anchor="ctr"/>
          <a:lstStyle/>
          <a:p>
            <a:pPr algn="ctr" eaLnBrk="0" fontAlgn="base" hangingPunct="0">
              <a:lnSpc>
                <a:spcPct val="90000"/>
              </a:lnSpc>
              <a:spcBef>
                <a:spcPct val="0"/>
              </a:spcBef>
              <a:spcAft>
                <a:spcPct val="0"/>
              </a:spcAft>
            </a:pPr>
            <a:r>
              <a:rPr lang="en-US" sz="1000" b="1" dirty="0" smtClean="0">
                <a:solidFill>
                  <a:srgbClr val="000000"/>
                </a:solidFill>
              </a:rPr>
              <a:t>OPD is </a:t>
            </a:r>
            <a:r>
              <a:rPr lang="en-US" sz="1000" dirty="0" smtClean="0"/>
              <a:t>recognized for contributions to the profession of NS&amp;T</a:t>
            </a:r>
            <a:endParaRPr lang="en-US" sz="1000" b="1" dirty="0">
              <a:solidFill>
                <a:srgbClr val="000000"/>
              </a:solidFill>
            </a:endParaRPr>
          </a:p>
        </p:txBody>
      </p:sp>
      <p:sp>
        <p:nvSpPr>
          <p:cNvPr id="10370" name="Oval 130"/>
          <p:cNvSpPr>
            <a:spLocks noChangeArrowheads="1"/>
          </p:cNvSpPr>
          <p:nvPr/>
        </p:nvSpPr>
        <p:spPr bwMode="auto">
          <a:xfrm>
            <a:off x="7467600" y="3429000"/>
            <a:ext cx="1447800" cy="733645"/>
          </a:xfrm>
          <a:prstGeom prst="ellipse">
            <a:avLst/>
          </a:prstGeom>
          <a:noFill/>
          <a:ln w="38100">
            <a:solidFill>
              <a:srgbClr val="FF0000"/>
            </a:solidFill>
            <a:round/>
            <a:headEnd/>
            <a:tailEnd/>
          </a:ln>
          <a:effectLst/>
        </p:spPr>
        <p:txBody>
          <a:bodyPr lIns="0" tIns="27432" rIns="0" bIns="27432" anchor="ctr"/>
          <a:lstStyle/>
          <a:p>
            <a:pPr algn="ctr" eaLnBrk="0" fontAlgn="base" hangingPunct="0">
              <a:lnSpc>
                <a:spcPct val="90000"/>
              </a:lnSpc>
              <a:spcBef>
                <a:spcPct val="0"/>
              </a:spcBef>
              <a:spcAft>
                <a:spcPct val="0"/>
              </a:spcAft>
            </a:pPr>
            <a:r>
              <a:rPr lang="en-US" sz="1000" b="1" dirty="0" smtClean="0">
                <a:solidFill>
                  <a:srgbClr val="000000"/>
                </a:solidFill>
              </a:rPr>
              <a:t>ANS OPD Branding Strengthens Image</a:t>
            </a:r>
            <a:endParaRPr lang="en-US" sz="1000" b="1" dirty="0">
              <a:solidFill>
                <a:srgbClr val="000000"/>
              </a:solidFill>
            </a:endParaRPr>
          </a:p>
        </p:txBody>
      </p:sp>
      <p:sp>
        <p:nvSpPr>
          <p:cNvPr id="10382" name="Rectangle 142"/>
          <p:cNvSpPr>
            <a:spLocks noChangeAspect="1" noChangeArrowheads="1"/>
          </p:cNvSpPr>
          <p:nvPr/>
        </p:nvSpPr>
        <p:spPr bwMode="auto">
          <a:xfrm rot="16206555">
            <a:off x="-160427" y="1460047"/>
            <a:ext cx="1089025" cy="441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0" tIns="0" rIns="0" bIns="0" anchor="ctr" anchorCtr="1"/>
          <a:lstStyle/>
          <a:p>
            <a:pPr algn="ctr" eaLnBrk="0" fontAlgn="base" hangingPunct="0">
              <a:spcBef>
                <a:spcPct val="50000"/>
              </a:spcBef>
              <a:spcAft>
                <a:spcPct val="0"/>
              </a:spcAft>
            </a:pPr>
            <a:r>
              <a:rPr lang="en-US" sz="1200" b="1" i="1" dirty="0" smtClean="0">
                <a:solidFill>
                  <a:srgbClr val="000000"/>
                </a:solidFill>
              </a:rPr>
              <a:t>OPD</a:t>
            </a:r>
          </a:p>
          <a:p>
            <a:pPr algn="ctr" eaLnBrk="0" fontAlgn="base" hangingPunct="0">
              <a:spcBef>
                <a:spcPct val="50000"/>
              </a:spcBef>
              <a:spcAft>
                <a:spcPct val="0"/>
              </a:spcAft>
            </a:pPr>
            <a:r>
              <a:rPr lang="en-US" sz="1200" b="1" i="1" dirty="0" smtClean="0">
                <a:solidFill>
                  <a:srgbClr val="000000"/>
                </a:solidFill>
              </a:rPr>
              <a:t>Achievement</a:t>
            </a:r>
            <a:endParaRPr lang="en-US" sz="1200" b="1" i="1" dirty="0">
              <a:solidFill>
                <a:srgbClr val="000000"/>
              </a:solidFill>
            </a:endParaRPr>
          </a:p>
        </p:txBody>
      </p:sp>
      <p:sp>
        <p:nvSpPr>
          <p:cNvPr id="72" name="Oval 101"/>
          <p:cNvSpPr>
            <a:spLocks noChangeArrowheads="1"/>
          </p:cNvSpPr>
          <p:nvPr/>
        </p:nvSpPr>
        <p:spPr bwMode="auto">
          <a:xfrm>
            <a:off x="6934200" y="1219200"/>
            <a:ext cx="1983858" cy="694941"/>
          </a:xfrm>
          <a:prstGeom prst="ellipse">
            <a:avLst/>
          </a:prstGeom>
          <a:solidFill>
            <a:srgbClr val="FF0000"/>
          </a:solidFill>
          <a:ln w="9525">
            <a:solidFill>
              <a:srgbClr val="003366"/>
            </a:solidFill>
            <a:round/>
            <a:headEnd/>
            <a:tailEnd/>
          </a:ln>
          <a:effectLst/>
        </p:spPr>
        <p:txBody>
          <a:bodyPr lIns="45720" rIns="45720" anchor="ctr"/>
          <a:lstStyle/>
          <a:p>
            <a:pPr algn="ctr" eaLnBrk="0" fontAlgn="base" hangingPunct="0">
              <a:spcBef>
                <a:spcPct val="25000"/>
              </a:spcBef>
              <a:spcAft>
                <a:spcPct val="0"/>
              </a:spcAft>
            </a:pPr>
            <a:r>
              <a:rPr lang="en-US" sz="1000" b="1" dirty="0" smtClean="0">
                <a:solidFill>
                  <a:srgbClr val="FFFFFF"/>
                </a:solidFill>
              </a:rPr>
              <a:t>OPD Advances the use of NS&amp;T for process heat and electricity.</a:t>
            </a:r>
            <a:endParaRPr lang="en-US" sz="1000" b="1" dirty="0">
              <a:solidFill>
                <a:srgbClr val="FFFFFF"/>
              </a:solidFill>
            </a:endParaRPr>
          </a:p>
        </p:txBody>
      </p:sp>
      <p:sp>
        <p:nvSpPr>
          <p:cNvPr id="13" name="TextBox 12"/>
          <p:cNvSpPr txBox="1"/>
          <p:nvPr/>
        </p:nvSpPr>
        <p:spPr>
          <a:xfrm>
            <a:off x="230035" y="5541963"/>
            <a:ext cx="369332" cy="1122709"/>
          </a:xfrm>
          <a:prstGeom prst="rect">
            <a:avLst/>
          </a:prstGeom>
          <a:noFill/>
        </p:spPr>
        <p:txBody>
          <a:bodyPr vert="vert270" wrap="square" rtlCol="0">
            <a:spAutoFit/>
          </a:bodyPr>
          <a:lstStyle/>
          <a:p>
            <a:pPr algn="ctr" fontAlgn="base">
              <a:spcBef>
                <a:spcPct val="0"/>
              </a:spcBef>
              <a:spcAft>
                <a:spcPct val="0"/>
              </a:spcAft>
            </a:pPr>
            <a:r>
              <a:rPr lang="en-US" sz="1200" b="1" dirty="0" smtClean="0">
                <a:solidFill>
                  <a:srgbClr val="000000"/>
                </a:solidFill>
              </a:rPr>
              <a:t>Financial</a:t>
            </a:r>
            <a:endParaRPr lang="en-US" sz="1200" b="1" dirty="0">
              <a:solidFill>
                <a:srgbClr val="000000"/>
              </a:solidFill>
            </a:endParaRPr>
          </a:p>
        </p:txBody>
      </p:sp>
      <p:cxnSp>
        <p:nvCxnSpPr>
          <p:cNvPr id="28" name="Straight Arrow Connector 27"/>
          <p:cNvCxnSpPr>
            <a:stCxn id="10337" idx="6"/>
            <a:endCxn id="48" idx="2"/>
          </p:cNvCxnSpPr>
          <p:nvPr/>
        </p:nvCxnSpPr>
        <p:spPr>
          <a:xfrm flipV="1">
            <a:off x="3581400" y="1566671"/>
            <a:ext cx="609600" cy="33529"/>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pic>
        <p:nvPicPr>
          <p:cNvPr id="10390" name="Picture 15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2105" y="5525420"/>
            <a:ext cx="8577263" cy="12700"/>
          </a:xfrm>
          <a:prstGeom prst="rect">
            <a:avLst/>
          </a:prstGeom>
          <a:noFill/>
          <a:ln w="12700" cmpd="sng">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 name="Oval 101"/>
          <p:cNvSpPr>
            <a:spLocks noChangeArrowheads="1"/>
          </p:cNvSpPr>
          <p:nvPr/>
        </p:nvSpPr>
        <p:spPr bwMode="auto">
          <a:xfrm>
            <a:off x="4191000" y="1219200"/>
            <a:ext cx="1907658" cy="694941"/>
          </a:xfrm>
          <a:prstGeom prst="ellipse">
            <a:avLst/>
          </a:prstGeom>
          <a:solidFill>
            <a:srgbClr val="FF0000"/>
          </a:solidFill>
          <a:ln w="9525">
            <a:solidFill>
              <a:srgbClr val="003366"/>
            </a:solidFill>
            <a:round/>
            <a:headEnd/>
            <a:tailEnd/>
          </a:ln>
          <a:effectLst/>
        </p:spPr>
        <p:txBody>
          <a:bodyPr lIns="45720" rIns="45720" anchor="ctr"/>
          <a:lstStyle/>
          <a:p>
            <a:pPr algn="ctr" eaLnBrk="0" fontAlgn="base" hangingPunct="0">
              <a:spcBef>
                <a:spcPct val="25000"/>
              </a:spcBef>
              <a:spcAft>
                <a:spcPct val="0"/>
              </a:spcAft>
            </a:pPr>
            <a:r>
              <a:rPr lang="en-US" sz="1000" b="1" dirty="0" smtClean="0">
                <a:solidFill>
                  <a:srgbClr val="FFFFFF"/>
                </a:solidFill>
              </a:rPr>
              <a:t>OPD affects/leads positive change on the O&amp;P segment of NS&amp;T industry</a:t>
            </a:r>
            <a:endParaRPr lang="en-US" sz="1000" b="1" dirty="0">
              <a:solidFill>
                <a:srgbClr val="FFFFFF"/>
              </a:solidFill>
            </a:endParaRPr>
          </a:p>
        </p:txBody>
      </p:sp>
      <p:cxnSp>
        <p:nvCxnSpPr>
          <p:cNvPr id="49" name="Straight Arrow Connector 48"/>
          <p:cNvCxnSpPr>
            <a:stCxn id="48" idx="6"/>
            <a:endCxn id="72" idx="2"/>
          </p:cNvCxnSpPr>
          <p:nvPr/>
        </p:nvCxnSpPr>
        <p:spPr>
          <a:xfrm>
            <a:off x="6098658" y="1566671"/>
            <a:ext cx="835542" cy="1588"/>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65" name="Oval 116"/>
          <p:cNvSpPr>
            <a:spLocks noChangeArrowheads="1"/>
          </p:cNvSpPr>
          <p:nvPr/>
        </p:nvSpPr>
        <p:spPr bwMode="auto">
          <a:xfrm>
            <a:off x="6096000" y="2438400"/>
            <a:ext cx="2057400" cy="685800"/>
          </a:xfrm>
          <a:prstGeom prst="ellipse">
            <a:avLst/>
          </a:prstGeom>
          <a:noFill/>
          <a:ln w="38100">
            <a:solidFill>
              <a:srgbClr val="FF0000"/>
            </a:solidFill>
            <a:round/>
            <a:headEnd/>
            <a:tailEnd/>
          </a:ln>
          <a:effectLst/>
        </p:spPr>
        <p:txBody>
          <a:bodyPr lIns="0" tIns="27432" rIns="0" bIns="27432" anchor="ctr"/>
          <a:lstStyle/>
          <a:p>
            <a:pPr algn="ctr" eaLnBrk="0" fontAlgn="base" hangingPunct="0">
              <a:lnSpc>
                <a:spcPct val="90000"/>
              </a:lnSpc>
              <a:spcBef>
                <a:spcPct val="0"/>
              </a:spcBef>
              <a:spcAft>
                <a:spcPct val="0"/>
              </a:spcAft>
            </a:pPr>
            <a:r>
              <a:rPr lang="en-US" sz="1000" b="1" dirty="0" smtClean="0">
                <a:solidFill>
                  <a:srgbClr val="000000"/>
                </a:solidFill>
              </a:rPr>
              <a:t>ANS Organization Members respond positively to OPD Program</a:t>
            </a:r>
            <a:endParaRPr lang="en-US" sz="1000" b="1" dirty="0">
              <a:solidFill>
                <a:srgbClr val="000000"/>
              </a:solidFill>
            </a:endParaRPr>
          </a:p>
        </p:txBody>
      </p:sp>
      <p:cxnSp>
        <p:nvCxnSpPr>
          <p:cNvPr id="97" name="AutoShape 104"/>
          <p:cNvCxnSpPr>
            <a:cxnSpLocks noChangeShapeType="1"/>
          </p:cNvCxnSpPr>
          <p:nvPr/>
        </p:nvCxnSpPr>
        <p:spPr bwMode="auto">
          <a:xfrm rot="5400000" flipH="1" flipV="1">
            <a:off x="952501" y="1790701"/>
            <a:ext cx="457199" cy="228600"/>
          </a:xfrm>
          <a:prstGeom prst="curvedConnector2">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AutoShape 104"/>
          <p:cNvCxnSpPr>
            <a:cxnSpLocks noChangeShapeType="1"/>
          </p:cNvCxnSpPr>
          <p:nvPr/>
        </p:nvCxnSpPr>
        <p:spPr bwMode="auto">
          <a:xfrm rot="5400000" flipH="1" flipV="1">
            <a:off x="1104901" y="1943101"/>
            <a:ext cx="457199" cy="228600"/>
          </a:xfrm>
          <a:prstGeom prst="curvedConnector2">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AutoShape 104"/>
          <p:cNvCxnSpPr>
            <a:cxnSpLocks noChangeShapeType="1"/>
          </p:cNvCxnSpPr>
          <p:nvPr/>
        </p:nvCxnSpPr>
        <p:spPr bwMode="auto">
          <a:xfrm rot="5400000" flipH="1" flipV="1">
            <a:off x="1257301" y="2095501"/>
            <a:ext cx="457199" cy="228600"/>
          </a:xfrm>
          <a:prstGeom prst="curvedConnector2">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Oval 88"/>
          <p:cNvSpPr>
            <a:spLocks noChangeArrowheads="1"/>
          </p:cNvSpPr>
          <p:nvPr/>
        </p:nvSpPr>
        <p:spPr bwMode="auto">
          <a:xfrm>
            <a:off x="762000" y="4495800"/>
            <a:ext cx="1752600" cy="838200"/>
          </a:xfrm>
          <a:prstGeom prst="ellipse">
            <a:avLst/>
          </a:prstGeom>
          <a:noFill/>
          <a:ln w="38100">
            <a:solidFill>
              <a:srgbClr val="FF0000"/>
            </a:solidFill>
            <a:round/>
            <a:headEnd/>
            <a:tailEnd/>
          </a:ln>
          <a:effectLst/>
        </p:spPr>
        <p:txBody>
          <a:bodyPr lIns="0" tIns="27432" rIns="0" bIns="27432" anchor="ctr"/>
          <a:lstStyle/>
          <a:p>
            <a:pPr algn="ctr" eaLnBrk="0" fontAlgn="base" hangingPunct="0">
              <a:lnSpc>
                <a:spcPct val="90000"/>
              </a:lnSpc>
              <a:spcBef>
                <a:spcPct val="0"/>
              </a:spcBef>
              <a:spcAft>
                <a:spcPct val="0"/>
              </a:spcAft>
            </a:pPr>
            <a:r>
              <a:rPr lang="en-US" sz="1000" b="1" dirty="0" smtClean="0">
                <a:solidFill>
                  <a:srgbClr val="000000"/>
                </a:solidFill>
              </a:rPr>
              <a:t>OPD Provides Growth &amp; Development Opportunities to Constituents</a:t>
            </a:r>
            <a:endParaRPr lang="en-US" sz="1000" b="1" dirty="0">
              <a:solidFill>
                <a:srgbClr val="000000"/>
              </a:solidFill>
            </a:endParaRPr>
          </a:p>
        </p:txBody>
      </p:sp>
      <p:sp>
        <p:nvSpPr>
          <p:cNvPr id="51" name="Oval 125"/>
          <p:cNvSpPr>
            <a:spLocks noChangeArrowheads="1"/>
          </p:cNvSpPr>
          <p:nvPr/>
        </p:nvSpPr>
        <p:spPr bwMode="auto">
          <a:xfrm>
            <a:off x="4191000" y="3505200"/>
            <a:ext cx="1524000" cy="762000"/>
          </a:xfrm>
          <a:prstGeom prst="ellipse">
            <a:avLst/>
          </a:prstGeom>
          <a:noFill/>
          <a:ln w="38100">
            <a:solidFill>
              <a:srgbClr val="FF0000"/>
            </a:solidFill>
            <a:round/>
            <a:headEnd/>
            <a:tailEnd/>
          </a:ln>
          <a:effectLst/>
        </p:spPr>
        <p:txBody>
          <a:bodyPr lIns="0" tIns="27432" rIns="0" bIns="27432" anchor="ctr"/>
          <a:lstStyle/>
          <a:p>
            <a:pPr algn="ctr" eaLnBrk="0" fontAlgn="base" hangingPunct="0">
              <a:lnSpc>
                <a:spcPct val="90000"/>
              </a:lnSpc>
              <a:spcBef>
                <a:spcPct val="0"/>
              </a:spcBef>
              <a:spcAft>
                <a:spcPct val="0"/>
              </a:spcAft>
            </a:pPr>
            <a:r>
              <a:rPr lang="en-US" sz="1000" b="1" dirty="0" smtClean="0">
                <a:solidFill>
                  <a:srgbClr val="000000"/>
                </a:solidFill>
              </a:rPr>
              <a:t>OPD brings together O&amp;P thought leaders in the OPD Program</a:t>
            </a:r>
            <a:endParaRPr lang="en-US" sz="1000" b="1" dirty="0">
              <a:solidFill>
                <a:srgbClr val="000000"/>
              </a:solidFill>
            </a:endParaRPr>
          </a:p>
        </p:txBody>
      </p:sp>
      <p:sp>
        <p:nvSpPr>
          <p:cNvPr id="44" name="Oval 116"/>
          <p:cNvSpPr>
            <a:spLocks noChangeArrowheads="1"/>
          </p:cNvSpPr>
          <p:nvPr/>
        </p:nvSpPr>
        <p:spPr bwMode="auto">
          <a:xfrm>
            <a:off x="3581400" y="2438400"/>
            <a:ext cx="2057400" cy="685800"/>
          </a:xfrm>
          <a:prstGeom prst="ellipse">
            <a:avLst/>
          </a:prstGeom>
          <a:noFill/>
          <a:ln w="38100">
            <a:solidFill>
              <a:srgbClr val="FF0000"/>
            </a:solidFill>
            <a:round/>
            <a:headEnd/>
            <a:tailEnd/>
          </a:ln>
          <a:effectLst/>
        </p:spPr>
        <p:txBody>
          <a:bodyPr lIns="0" tIns="27432" rIns="0" bIns="27432" anchor="ctr"/>
          <a:lstStyle/>
          <a:p>
            <a:pPr algn="ctr" eaLnBrk="0" fontAlgn="base" hangingPunct="0">
              <a:lnSpc>
                <a:spcPct val="90000"/>
              </a:lnSpc>
              <a:spcBef>
                <a:spcPct val="0"/>
              </a:spcBef>
              <a:spcAft>
                <a:spcPct val="0"/>
              </a:spcAft>
            </a:pPr>
            <a:r>
              <a:rPr lang="en-US" sz="1000" b="1" dirty="0" smtClean="0">
                <a:solidFill>
                  <a:srgbClr val="000000"/>
                </a:solidFill>
              </a:rPr>
              <a:t>NS&amp;T Industry engages with OPD</a:t>
            </a:r>
            <a:endParaRPr lang="en-US" sz="1000" b="1" dirty="0">
              <a:solidFill>
                <a:srgbClr val="000000"/>
              </a:solidFill>
            </a:endParaRPr>
          </a:p>
        </p:txBody>
      </p:sp>
      <p:sp>
        <p:nvSpPr>
          <p:cNvPr id="45" name="Oval 88"/>
          <p:cNvSpPr>
            <a:spLocks noChangeArrowheads="1"/>
          </p:cNvSpPr>
          <p:nvPr/>
        </p:nvSpPr>
        <p:spPr bwMode="auto">
          <a:xfrm>
            <a:off x="2286000" y="4572000"/>
            <a:ext cx="1752600" cy="838200"/>
          </a:xfrm>
          <a:prstGeom prst="ellipse">
            <a:avLst/>
          </a:prstGeom>
          <a:noFill/>
          <a:ln w="38100">
            <a:solidFill>
              <a:srgbClr val="FF0000"/>
            </a:solidFill>
            <a:round/>
            <a:headEnd/>
            <a:tailEnd/>
          </a:ln>
          <a:effectLst/>
        </p:spPr>
        <p:txBody>
          <a:bodyPr lIns="0" tIns="27432" rIns="0" bIns="27432" anchor="ctr"/>
          <a:lstStyle/>
          <a:p>
            <a:pPr algn="ctr" eaLnBrk="0" fontAlgn="base" hangingPunct="0">
              <a:lnSpc>
                <a:spcPct val="90000"/>
              </a:lnSpc>
              <a:spcBef>
                <a:spcPct val="0"/>
              </a:spcBef>
              <a:spcAft>
                <a:spcPct val="0"/>
              </a:spcAft>
            </a:pPr>
            <a:r>
              <a:rPr lang="en-US" sz="1000" b="1" dirty="0" smtClean="0">
                <a:solidFill>
                  <a:srgbClr val="000000"/>
                </a:solidFill>
              </a:rPr>
              <a:t>YMG Related objective here</a:t>
            </a:r>
            <a:endParaRPr lang="en-US" sz="1000" b="1" dirty="0">
              <a:solidFill>
                <a:srgbClr val="000000"/>
              </a:solidFill>
            </a:endParaRPr>
          </a:p>
        </p:txBody>
      </p:sp>
      <p:sp>
        <p:nvSpPr>
          <p:cNvPr id="46" name="Oval 125"/>
          <p:cNvSpPr>
            <a:spLocks noChangeArrowheads="1"/>
          </p:cNvSpPr>
          <p:nvPr/>
        </p:nvSpPr>
        <p:spPr bwMode="auto">
          <a:xfrm>
            <a:off x="5334000" y="4648200"/>
            <a:ext cx="1295400" cy="685800"/>
          </a:xfrm>
          <a:prstGeom prst="ellipse">
            <a:avLst/>
          </a:prstGeom>
          <a:noFill/>
          <a:ln w="38100">
            <a:solidFill>
              <a:srgbClr val="FF0000"/>
            </a:solidFill>
            <a:round/>
            <a:headEnd/>
            <a:tailEnd/>
          </a:ln>
          <a:effectLst/>
        </p:spPr>
        <p:txBody>
          <a:bodyPr lIns="0" tIns="27432" rIns="0" bIns="27432" anchor="ctr"/>
          <a:lstStyle/>
          <a:p>
            <a:pPr algn="ctr" eaLnBrk="0" fontAlgn="base" hangingPunct="0">
              <a:lnSpc>
                <a:spcPct val="90000"/>
              </a:lnSpc>
              <a:spcBef>
                <a:spcPct val="0"/>
              </a:spcBef>
              <a:spcAft>
                <a:spcPct val="0"/>
              </a:spcAft>
            </a:pPr>
            <a:r>
              <a:rPr lang="en-US" sz="1000" b="1" dirty="0" smtClean="0">
                <a:solidFill>
                  <a:srgbClr val="000000"/>
                </a:solidFill>
              </a:rPr>
              <a:t>Local </a:t>
            </a:r>
            <a:r>
              <a:rPr lang="en-US" sz="1000" b="1" dirty="0" smtClean="0">
                <a:solidFill>
                  <a:srgbClr val="000000"/>
                </a:solidFill>
                <a:sym typeface="Wingdings" pitchFamily="2" charset="2"/>
              </a:rPr>
              <a:t> OPD Cooperation</a:t>
            </a:r>
            <a:endParaRPr lang="en-US" sz="1000" b="1" dirty="0">
              <a:solidFill>
                <a:srgbClr val="000000"/>
              </a:solidFill>
            </a:endParaRPr>
          </a:p>
        </p:txBody>
      </p:sp>
    </p:spTree>
    <p:extLst>
      <p:ext uri="{BB962C8B-B14F-4D97-AF65-F5344CB8AC3E}">
        <p14:creationId xmlns:p14="http://schemas.microsoft.com/office/powerpoint/2010/main" val="4231342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ANS OPD </a:t>
            </a:r>
            <a:br>
              <a:rPr lang="en-US" dirty="0" smtClean="0"/>
            </a:br>
            <a:r>
              <a:rPr lang="en-US" dirty="0" smtClean="0"/>
              <a:t>1 Year</a:t>
            </a:r>
            <a:br>
              <a:rPr lang="en-US" dirty="0" smtClean="0"/>
            </a:br>
            <a:r>
              <a:rPr lang="en-US" dirty="0" smtClean="0"/>
              <a:t>Tactical Plan</a:t>
            </a:r>
            <a:endParaRPr lang="en-US" dirty="0"/>
          </a:p>
        </p:txBody>
      </p:sp>
      <p:sp>
        <p:nvSpPr>
          <p:cNvPr id="3" name="Subtitle 2"/>
          <p:cNvSpPr>
            <a:spLocks noGrp="1"/>
          </p:cNvSpPr>
          <p:nvPr>
            <p:ph type="subTitle" idx="1"/>
          </p:nvPr>
        </p:nvSpPr>
        <p:spPr/>
        <p:txBody>
          <a:bodyPr/>
          <a:lstStyle/>
          <a:p>
            <a:r>
              <a:rPr lang="en-US" dirty="0" smtClean="0"/>
              <a:t>2012-2013</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Committee</a:t>
            </a:r>
            <a:endParaRPr lang="en-US" dirty="0"/>
          </a:p>
        </p:txBody>
      </p:sp>
      <p:sp>
        <p:nvSpPr>
          <p:cNvPr id="3" name="Content Placeholder 2"/>
          <p:cNvSpPr>
            <a:spLocks noGrp="1"/>
          </p:cNvSpPr>
          <p:nvPr>
            <p:ph idx="1"/>
          </p:nvPr>
        </p:nvSpPr>
        <p:spPr/>
        <p:txBody>
          <a:bodyPr>
            <a:normAutofit/>
          </a:bodyPr>
          <a:lstStyle/>
          <a:p>
            <a:r>
              <a:rPr lang="en-US" dirty="0" smtClean="0"/>
              <a:t>Nominations for Executive Committee &amp; Succession Planning (Banker)</a:t>
            </a:r>
          </a:p>
          <a:p>
            <a:r>
              <a:rPr lang="en-US" dirty="0" smtClean="0"/>
              <a:t>Creation and execution of this Tactical plan (Chair)</a:t>
            </a:r>
          </a:p>
          <a:p>
            <a:r>
              <a:rPr lang="en-US" dirty="0" smtClean="0"/>
              <a:t>Financial Planning for financial priorities of the Division (Wharton)</a:t>
            </a:r>
          </a:p>
          <a:p>
            <a:r>
              <a:rPr lang="en-US" dirty="0" smtClean="0"/>
              <a:t>Alignment with Society Strategic Plan (Wharton)</a:t>
            </a:r>
          </a:p>
          <a:p>
            <a:r>
              <a:rPr lang="en-US" dirty="0" smtClean="0"/>
              <a:t>Establish Standing Honors &amp; Awards Committee (Spellman)</a:t>
            </a:r>
          </a:p>
          <a:p>
            <a:r>
              <a:rPr lang="en-US" dirty="0" smtClean="0"/>
              <a:t>Get Hanna Shapira added to the OPD Exec Listserv (</a:t>
            </a:r>
            <a:r>
              <a:rPr lang="en-US" dirty="0" err="1" smtClean="0"/>
              <a:t>Remick</a:t>
            </a:r>
            <a:r>
              <a:rPr lang="en-US" dirty="0" smtClean="0"/>
              <a:t>)</a:t>
            </a:r>
          </a:p>
          <a:p>
            <a:r>
              <a:rPr lang="en-US" dirty="0" smtClean="0"/>
              <a:t>Provide Website content to Hanna Shapira throughout the year (Secretary)</a:t>
            </a:r>
          </a:p>
          <a:p>
            <a:r>
              <a:rPr lang="en-US" dirty="0" smtClean="0"/>
              <a:t>Organize OPD Luncheon for 2013 Winter Meeting (Spellman)</a:t>
            </a:r>
          </a:p>
          <a:p>
            <a:r>
              <a:rPr lang="en-US" dirty="0" smtClean="0"/>
              <a:t>Organize OPD Luncheon for 2014 Annual Meeting (Spellman)</a:t>
            </a:r>
          </a:p>
          <a:p>
            <a:r>
              <a:rPr lang="en-US" dirty="0" smtClean="0"/>
              <a:t>Approve a 2014 Budget by September 2013 (Gilbert) – Wharton to assist</a:t>
            </a:r>
          </a:p>
          <a:p>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Committee</a:t>
            </a:r>
            <a:endParaRPr lang="en-US" dirty="0"/>
          </a:p>
        </p:txBody>
      </p:sp>
      <p:sp>
        <p:nvSpPr>
          <p:cNvPr id="3" name="Content Placeholder 2"/>
          <p:cNvSpPr>
            <a:spLocks noGrp="1"/>
          </p:cNvSpPr>
          <p:nvPr>
            <p:ph idx="1"/>
          </p:nvPr>
        </p:nvSpPr>
        <p:spPr/>
        <p:txBody>
          <a:bodyPr/>
          <a:lstStyle/>
          <a:p>
            <a:r>
              <a:rPr lang="en-US" dirty="0" smtClean="0"/>
              <a:t>Meet Technical Program Society Metrics (</a:t>
            </a:r>
            <a:r>
              <a:rPr lang="en-US" dirty="0" err="1" smtClean="0"/>
              <a:t>Etemadi</a:t>
            </a:r>
            <a:r>
              <a:rPr lang="en-US" dirty="0" smtClean="0"/>
              <a:t>)</a:t>
            </a:r>
          </a:p>
          <a:p>
            <a:r>
              <a:rPr lang="en-US" dirty="0" smtClean="0"/>
              <a:t>Develop exciting and innovative session topics for 2013 (Program Committee)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Utility Working Conference</a:t>
            </a:r>
            <a:endParaRPr lang="en-US" dirty="0"/>
          </a:p>
        </p:txBody>
      </p:sp>
      <p:sp>
        <p:nvSpPr>
          <p:cNvPr id="3" name="Content Placeholder 2"/>
          <p:cNvSpPr>
            <a:spLocks noGrp="1"/>
          </p:cNvSpPr>
          <p:nvPr>
            <p:ph idx="1"/>
          </p:nvPr>
        </p:nvSpPr>
        <p:spPr/>
        <p:txBody>
          <a:bodyPr>
            <a:normAutofit/>
          </a:bodyPr>
          <a:lstStyle/>
          <a:p>
            <a:r>
              <a:rPr lang="en-US" dirty="0" smtClean="0"/>
              <a:t>2013 Conference Execution (</a:t>
            </a:r>
            <a:r>
              <a:rPr lang="en-US" dirty="0" err="1" smtClean="0"/>
              <a:t>Remick</a:t>
            </a:r>
            <a:r>
              <a:rPr lang="en-US" dirty="0" smtClean="0"/>
              <a:t>)</a:t>
            </a:r>
          </a:p>
          <a:p>
            <a:r>
              <a:rPr lang="en-US" dirty="0" smtClean="0"/>
              <a:t>Nominate people for Awards to be presented at  UWC (Sloan, Banker, Spellman)</a:t>
            </a:r>
          </a:p>
          <a:p>
            <a:r>
              <a:rPr lang="en-US" dirty="0" smtClean="0"/>
              <a:t>2014 Conference Leadership Selection (EC Chair)</a:t>
            </a:r>
          </a:p>
          <a:p>
            <a:r>
              <a:rPr lang="en-US" dirty="0" smtClean="0"/>
              <a:t>Develop UWC TPC Requirements Document (</a:t>
            </a:r>
            <a:r>
              <a:rPr lang="en-US" dirty="0" err="1" smtClean="0"/>
              <a:t>Eggett</a:t>
            </a:r>
            <a:r>
              <a:rPr lang="en-US" dirty="0" smtClean="0"/>
              <a:t>)</a:t>
            </a:r>
          </a:p>
          <a:p>
            <a:r>
              <a:rPr lang="en-US" dirty="0" smtClean="0"/>
              <a:t>Formulate UWC Long-term execution Strategy for OPD (Snow/</a:t>
            </a:r>
            <a:r>
              <a:rPr lang="en-US" dirty="0" err="1" smtClean="0"/>
              <a:t>Wiegand</a:t>
            </a:r>
            <a:r>
              <a:rPr lang="en-US" dirty="0" smtClean="0"/>
              <a:t>/Wright) (Spellman to confirm)</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for New Construction</a:t>
            </a:r>
            <a:endParaRPr lang="en-US" dirty="0"/>
          </a:p>
        </p:txBody>
      </p:sp>
      <p:sp>
        <p:nvSpPr>
          <p:cNvPr id="3" name="Content Placeholder 2"/>
          <p:cNvSpPr>
            <a:spLocks noGrp="1"/>
          </p:cNvSpPr>
          <p:nvPr>
            <p:ph idx="1"/>
          </p:nvPr>
        </p:nvSpPr>
        <p:spPr/>
        <p:txBody>
          <a:bodyPr/>
          <a:lstStyle/>
          <a:p>
            <a:r>
              <a:rPr lang="en-US" dirty="0" smtClean="0"/>
              <a:t>Determine plan to increase attendance and presenters.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00006westdraft">
  <a:themeElements>
    <a:clrScheme name="00006westdraft 2">
      <a:dk1>
        <a:srgbClr val="000000"/>
      </a:dk1>
      <a:lt1>
        <a:srgbClr val="FFFFFF"/>
      </a:lt1>
      <a:dk2>
        <a:srgbClr val="87002B"/>
      </a:dk2>
      <a:lt2>
        <a:srgbClr val="000000"/>
      </a:lt2>
      <a:accent1>
        <a:srgbClr val="286676"/>
      </a:accent1>
      <a:accent2>
        <a:srgbClr val="ABCF99"/>
      </a:accent2>
      <a:accent3>
        <a:srgbClr val="FFFFFF"/>
      </a:accent3>
      <a:accent4>
        <a:srgbClr val="000000"/>
      </a:accent4>
      <a:accent5>
        <a:srgbClr val="ACB8BD"/>
      </a:accent5>
      <a:accent6>
        <a:srgbClr val="9BBB8A"/>
      </a:accent6>
      <a:hlink>
        <a:srgbClr val="FCFEB9"/>
      </a:hlink>
      <a:folHlink>
        <a:srgbClr val="3365FB"/>
      </a:folHlink>
    </a:clrScheme>
    <a:fontScheme name="00006westdraft">
      <a:majorFont>
        <a:latin typeface="Times"/>
        <a:ea typeface=""/>
        <a:cs typeface="Arial"/>
      </a:majorFont>
      <a:minorFont>
        <a:latin typeface="Helvetic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00006westdraf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0006westdraft 2">
        <a:dk1>
          <a:srgbClr val="000000"/>
        </a:dk1>
        <a:lt1>
          <a:srgbClr val="FFFFFF"/>
        </a:lt1>
        <a:dk2>
          <a:srgbClr val="87002B"/>
        </a:dk2>
        <a:lt2>
          <a:srgbClr val="000000"/>
        </a:lt2>
        <a:accent1>
          <a:srgbClr val="286676"/>
        </a:accent1>
        <a:accent2>
          <a:srgbClr val="ABCF99"/>
        </a:accent2>
        <a:accent3>
          <a:srgbClr val="FFFFFF"/>
        </a:accent3>
        <a:accent4>
          <a:srgbClr val="000000"/>
        </a:accent4>
        <a:accent5>
          <a:srgbClr val="ACB8BD"/>
        </a:accent5>
        <a:accent6>
          <a:srgbClr val="9BBB8A"/>
        </a:accent6>
        <a:hlink>
          <a:srgbClr val="FCFEB9"/>
        </a:hlink>
        <a:folHlink>
          <a:srgbClr val="3365F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698</TotalTime>
  <Words>509</Words>
  <Application>Microsoft Office PowerPoint</Application>
  <PresentationFormat>On-screen Show (4:3)</PresentationFormat>
  <Paragraphs>57</Paragraphs>
  <Slides>10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Calibri</vt:lpstr>
      <vt:lpstr>Helvetica</vt:lpstr>
      <vt:lpstr>Times</vt:lpstr>
      <vt:lpstr>Wingdings</vt:lpstr>
      <vt:lpstr>Office Theme</vt:lpstr>
      <vt:lpstr>00006westdraft</vt:lpstr>
      <vt:lpstr>Strategic Planning  June 2013 Operations &amp; Power Division</vt:lpstr>
      <vt:lpstr>Mission Statement</vt:lpstr>
      <vt:lpstr>Vision</vt:lpstr>
      <vt:lpstr>ANS OPD Strategy Map</vt:lpstr>
      <vt:lpstr>ANS OPD  1 Year Tactical Plan</vt:lpstr>
      <vt:lpstr>Executive Committee</vt:lpstr>
      <vt:lpstr>Program Committee</vt:lpstr>
      <vt:lpstr>Utility Working Conference</vt:lpstr>
      <vt:lpstr>Committee for New Construction</vt:lpstr>
      <vt:lpstr>Scholarships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Planning Retreat September 15, 2012 K-5 and 6-12</dc:title>
  <dc:creator>Sally Mizerak</dc:creator>
  <cp:lastModifiedBy>Vince Gilbert</cp:lastModifiedBy>
  <cp:revision>55</cp:revision>
  <cp:lastPrinted>2013-07-19T02:04:26Z</cp:lastPrinted>
  <dcterms:created xsi:type="dcterms:W3CDTF">2012-09-14T11:09:10Z</dcterms:created>
  <dcterms:modified xsi:type="dcterms:W3CDTF">2013-07-19T02:05:04Z</dcterms:modified>
</cp:coreProperties>
</file>