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737" r:id="rId2"/>
    <p:sldMasterId id="2147483731" r:id="rId3"/>
    <p:sldMasterId id="2147483665" r:id="rId4"/>
  </p:sldMasterIdLst>
  <p:notesMasterIdLst>
    <p:notesMasterId r:id="rId25"/>
  </p:notesMasterIdLst>
  <p:handoutMasterIdLst>
    <p:handoutMasterId r:id="rId26"/>
  </p:handoutMasterIdLst>
  <p:sldIdLst>
    <p:sldId id="271" r:id="rId5"/>
    <p:sldId id="265" r:id="rId6"/>
    <p:sldId id="273" r:id="rId7"/>
    <p:sldId id="274" r:id="rId8"/>
    <p:sldId id="275" r:id="rId9"/>
    <p:sldId id="277" r:id="rId10"/>
    <p:sldId id="279" r:id="rId11"/>
    <p:sldId id="278" r:id="rId12"/>
    <p:sldId id="276" r:id="rId13"/>
    <p:sldId id="280" r:id="rId14"/>
    <p:sldId id="283" r:id="rId15"/>
    <p:sldId id="281" r:id="rId16"/>
    <p:sldId id="284" r:id="rId17"/>
    <p:sldId id="286" r:id="rId18"/>
    <p:sldId id="285" r:id="rId19"/>
    <p:sldId id="282" r:id="rId20"/>
    <p:sldId id="289" r:id="rId21"/>
    <p:sldId id="291" r:id="rId22"/>
    <p:sldId id="287" r:id="rId23"/>
    <p:sldId id="272" r:id="rId24"/>
  </p:sldIdLst>
  <p:sldSz cx="9144000" cy="6858000" type="screen4x3"/>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pening-divider" id="{6401B798-413E-D244-B8A6-B031C156174F}">
          <p14:sldIdLst>
            <p14:sldId id="271"/>
          </p14:sldIdLst>
        </p14:section>
        <p14:section name="Presenter Information" id="{13DFA65E-207A-C84F-8AC5-53EB5D4B3D43}">
          <p14:sldIdLst>
            <p14:sldId id="265"/>
            <p14:sldId id="273"/>
            <p14:sldId id="274"/>
            <p14:sldId id="275"/>
            <p14:sldId id="277"/>
            <p14:sldId id="279"/>
            <p14:sldId id="278"/>
            <p14:sldId id="276"/>
            <p14:sldId id="280"/>
            <p14:sldId id="283"/>
            <p14:sldId id="281"/>
            <p14:sldId id="284"/>
            <p14:sldId id="286"/>
            <p14:sldId id="285"/>
            <p14:sldId id="282"/>
            <p14:sldId id="289"/>
            <p14:sldId id="291"/>
            <p14:sldId id="287"/>
            <p14:sldId id="272"/>
          </p14:sldIdLst>
        </p14:section>
      </p14:sectionLst>
    </p:ext>
    <p:ext uri="{EFAFB233-063F-42B5-8137-9DF3F51BA10A}">
      <p15:sldGuideLst xmlns:p15="http://schemas.microsoft.com/office/powerpoint/2012/main">
        <p15:guide id="1" orient="horz" pos="2298">
          <p15:clr>
            <a:srgbClr val="A4A3A4"/>
          </p15:clr>
        </p15:guide>
        <p15:guide id="2" pos="28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17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82" d="100"/>
          <a:sy n="82" d="100"/>
        </p:scale>
        <p:origin x="1474" y="168"/>
      </p:cViewPr>
      <p:guideLst>
        <p:guide orient="horz" pos="2298"/>
        <p:guide pos="2882"/>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D696AE14-90F2-E94E-B879-ADF62A168FDA}" type="datetimeFigureOut">
              <a:rPr lang="en-US" smtClean="0"/>
              <a:t>2/12/2019</a:t>
            </a:fld>
            <a:endParaRPr lang="en-US"/>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630707AE-A66A-3843-AFDC-BAB71526976F}" type="slidenum">
              <a:rPr lang="en-US" smtClean="0"/>
              <a:t>‹#›</a:t>
            </a:fld>
            <a:endParaRPr lang="en-US"/>
          </a:p>
        </p:txBody>
      </p:sp>
    </p:spTree>
    <p:extLst>
      <p:ext uri="{BB962C8B-B14F-4D97-AF65-F5344CB8AC3E}">
        <p14:creationId xmlns:p14="http://schemas.microsoft.com/office/powerpoint/2010/main" val="7733312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6DE09FBE-FC1E-FF48-BC3B-F2E0478C9E70}" type="datetimeFigureOut">
              <a:rPr lang="en-US" smtClean="0"/>
              <a:t>2/12/2019</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A043097C-3070-0340-9677-EB290C475A36}" type="slidenum">
              <a:rPr lang="en-US" smtClean="0"/>
              <a:t>‹#›</a:t>
            </a:fld>
            <a:endParaRPr lang="en-US"/>
          </a:p>
        </p:txBody>
      </p:sp>
    </p:spTree>
    <p:extLst>
      <p:ext uri="{BB962C8B-B14F-4D97-AF65-F5344CB8AC3E}">
        <p14:creationId xmlns:p14="http://schemas.microsoft.com/office/powerpoint/2010/main" val="114164351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lvl1pPr>
              <a:defRPr>
                <a:solidFill>
                  <a:srgbClr val="FFFFFF"/>
                </a:solidFill>
              </a:defRPr>
            </a:lvl1pPr>
          </a:lstStyle>
          <a:p>
            <a:r>
              <a:rPr lang="en-US"/>
              <a:t>Click to edit Master title style</a:t>
            </a:r>
            <a:endParaRPr lang="en-US" dirty="0"/>
          </a:p>
        </p:txBody>
      </p:sp>
    </p:spTree>
    <p:extLst>
      <p:ext uri="{BB962C8B-B14F-4D97-AF65-F5344CB8AC3E}">
        <p14:creationId xmlns:p14="http://schemas.microsoft.com/office/powerpoint/2010/main" val="2825272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1304" y="4800600"/>
            <a:ext cx="6305496"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2362200" y="612775"/>
            <a:ext cx="6324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1304" y="5367338"/>
            <a:ext cx="6305496"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958CB2-EB58-CF4A-BA90-76CCA2C8D744}" type="slidenum">
              <a:rPr lang="en-US" smtClean="0"/>
              <a:t>‹#›</a:t>
            </a:fld>
            <a:endParaRPr lang="en-US"/>
          </a:p>
        </p:txBody>
      </p:sp>
    </p:spTree>
    <p:extLst>
      <p:ext uri="{BB962C8B-B14F-4D97-AF65-F5344CB8AC3E}">
        <p14:creationId xmlns:p14="http://schemas.microsoft.com/office/powerpoint/2010/main" val="2019047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58CB2-EB58-CF4A-BA90-76CCA2C8D744}" type="slidenum">
              <a:rPr lang="en-US" smtClean="0"/>
              <a:t>‹#›</a:t>
            </a:fld>
            <a:endParaRPr lang="en-US"/>
          </a:p>
        </p:txBody>
      </p:sp>
    </p:spTree>
    <p:extLst>
      <p:ext uri="{BB962C8B-B14F-4D97-AF65-F5344CB8AC3E}">
        <p14:creationId xmlns:p14="http://schemas.microsoft.com/office/powerpoint/2010/main" val="35529954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5165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78821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2470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2130425"/>
            <a:ext cx="6096000" cy="1470025"/>
          </a:xfrm>
        </p:spPr>
        <p:txBody>
          <a:bodyPr/>
          <a:lstStyle/>
          <a:p>
            <a:r>
              <a:rPr lang="en-US"/>
              <a:t>Click to edit Master title style</a:t>
            </a:r>
          </a:p>
        </p:txBody>
      </p:sp>
      <p:sp>
        <p:nvSpPr>
          <p:cNvPr id="3" name="Subtitle 2"/>
          <p:cNvSpPr>
            <a:spLocks noGrp="1"/>
          </p:cNvSpPr>
          <p:nvPr>
            <p:ph type="subTitle" idx="1" hasCustomPrompt="1"/>
          </p:nvPr>
        </p:nvSpPr>
        <p:spPr>
          <a:xfrm>
            <a:off x="2362200" y="3886200"/>
            <a:ext cx="5410200" cy="1752600"/>
          </a:xfrm>
        </p:spPr>
        <p:txBody>
          <a:bodyPr/>
          <a:lstStyle>
            <a:lvl1pPr marL="0" indent="0" algn="l">
              <a:buNone/>
              <a:defRPr>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text</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958CB2-EB58-CF4A-BA90-76CCA2C8D744}" type="slidenum">
              <a:rPr lang="en-US" smtClean="0"/>
              <a:t>‹#›</a:t>
            </a:fld>
            <a:endParaRPr lang="en-US"/>
          </a:p>
        </p:txBody>
      </p:sp>
    </p:spTree>
    <p:extLst>
      <p:ext uri="{BB962C8B-B14F-4D97-AF65-F5344CB8AC3E}">
        <p14:creationId xmlns:p14="http://schemas.microsoft.com/office/powerpoint/2010/main" val="1744255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958CB2-EB58-CF4A-BA90-76CCA2C8D744}" type="slidenum">
              <a:rPr lang="en-US" smtClean="0"/>
              <a:t>‹#›</a:t>
            </a:fld>
            <a:endParaRPr lang="en-US"/>
          </a:p>
        </p:txBody>
      </p:sp>
    </p:spTree>
    <p:extLst>
      <p:ext uri="{BB962C8B-B14F-4D97-AF65-F5344CB8AC3E}">
        <p14:creationId xmlns:p14="http://schemas.microsoft.com/office/powerpoint/2010/main" val="2551623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62199" y="4406900"/>
            <a:ext cx="6132514"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2362199" y="2906713"/>
            <a:ext cx="6132513" cy="1500187"/>
          </a:xfrm>
        </p:spPr>
        <p:txBody>
          <a:bodyPr anchor="b"/>
          <a:lstStyle>
            <a:lvl1pPr marL="0" indent="0">
              <a:buNone/>
              <a:defRPr sz="2000">
                <a:solidFill>
                  <a:srgbClr val="0000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958CB2-EB58-CF4A-BA90-76CCA2C8D744}" type="slidenum">
              <a:rPr lang="en-US" smtClean="0"/>
              <a:t>‹#›</a:t>
            </a:fld>
            <a:endParaRPr lang="en-US"/>
          </a:p>
        </p:txBody>
      </p:sp>
    </p:spTree>
    <p:extLst>
      <p:ext uri="{BB962C8B-B14F-4D97-AF65-F5344CB8AC3E}">
        <p14:creationId xmlns:p14="http://schemas.microsoft.com/office/powerpoint/2010/main" val="958976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2381304" y="1600200"/>
            <a:ext cx="630549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958CB2-EB58-CF4A-BA90-76CCA2C8D744}" type="slidenum">
              <a:rPr lang="en-US" smtClean="0"/>
              <a:t>‹#›</a:t>
            </a:fld>
            <a:endParaRPr lang="en-US"/>
          </a:p>
        </p:txBody>
      </p:sp>
    </p:spTree>
    <p:extLst>
      <p:ext uri="{BB962C8B-B14F-4D97-AF65-F5344CB8AC3E}">
        <p14:creationId xmlns:p14="http://schemas.microsoft.com/office/powerpoint/2010/main" val="3900536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5" name="Text Placeholder 4"/>
          <p:cNvSpPr>
            <a:spLocks noGrp="1"/>
          </p:cNvSpPr>
          <p:nvPr>
            <p:ph type="body" sz="quarter" idx="3"/>
          </p:nvPr>
        </p:nvSpPr>
        <p:spPr>
          <a:xfrm>
            <a:off x="2381305" y="1535113"/>
            <a:ext cx="630549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2362201" y="2174875"/>
            <a:ext cx="6324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958CB2-EB58-CF4A-BA90-76CCA2C8D744}" type="slidenum">
              <a:rPr lang="en-US" smtClean="0"/>
              <a:t>‹#›</a:t>
            </a:fld>
            <a:endParaRPr lang="en-US"/>
          </a:p>
        </p:txBody>
      </p:sp>
    </p:spTree>
    <p:extLst>
      <p:ext uri="{BB962C8B-B14F-4D97-AF65-F5344CB8AC3E}">
        <p14:creationId xmlns:p14="http://schemas.microsoft.com/office/powerpoint/2010/main" val="638277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958CB2-EB58-CF4A-BA90-76CCA2C8D744}" type="slidenum">
              <a:rPr lang="en-US" smtClean="0"/>
              <a:t>‹#›</a:t>
            </a:fld>
            <a:endParaRPr lang="en-US"/>
          </a:p>
        </p:txBody>
      </p:sp>
    </p:spTree>
    <p:extLst>
      <p:ext uri="{BB962C8B-B14F-4D97-AF65-F5344CB8AC3E}">
        <p14:creationId xmlns:p14="http://schemas.microsoft.com/office/powerpoint/2010/main" val="23054536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3.xml"/><Relationship Id="rId5" Type="http://schemas.openxmlformats.org/officeDocument/2006/relationships/image" Target="../media/image2.emf"/><Relationship Id="rId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4.emf"/><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image" Target="../media/image2.emf"/><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image" Target="../media/image1.emf"/><Relationship Id="rId5" Type="http://schemas.openxmlformats.org/officeDocument/2006/relationships/slideLayout" Target="../slideLayouts/slideLayout8.xml"/><Relationship Id="rId10" Type="http://schemas.openxmlformats.org/officeDocument/2006/relationships/theme" Target="../theme/theme4.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RGB bkgd.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7124"/>
            <a:ext cx="9205131" cy="7118788"/>
          </a:xfrm>
          <a:prstGeom prst="rect">
            <a:avLst/>
          </a:prstGeom>
        </p:spPr>
      </p:pic>
      <p:pic>
        <p:nvPicPr>
          <p:cNvPr id="8" name="Picture 7" descr="ANS_Graphic Element-lite Grey.eps"/>
          <p:cNvPicPr>
            <a:picLocks noChangeAspect="1"/>
          </p:cNvPicPr>
          <p:nvPr/>
        </p:nvPicPr>
        <p:blipFill rotWithShape="1">
          <a:blip r:embed="rId4">
            <a:clrChange>
              <a:clrFrom>
                <a:srgbClr val="1C2654"/>
              </a:clrFrom>
              <a:clrTo>
                <a:srgbClr val="1C2654">
                  <a:alpha val="0"/>
                </a:srgbClr>
              </a:clrTo>
            </a:clrChange>
            <a:alphaModFix amt="82000"/>
            <a:extLst>
              <a:ext uri="{28A0092B-C50C-407E-A947-70E740481C1C}">
                <a14:useLocalDpi xmlns:a14="http://schemas.microsoft.com/office/drawing/2010/main" val="0"/>
              </a:ext>
            </a:extLst>
          </a:blip>
          <a:srcRect l="18592" b="18075"/>
          <a:stretch/>
        </p:blipFill>
        <p:spPr>
          <a:xfrm>
            <a:off x="-123" y="1875692"/>
            <a:ext cx="4950827" cy="4982308"/>
          </a:xfrm>
          <a:prstGeom prst="rect">
            <a:avLst/>
          </a:prstGeom>
        </p:spPr>
      </p:pic>
      <p:sp>
        <p:nvSpPr>
          <p:cNvPr id="9" name="Subtitle 4"/>
          <p:cNvSpPr txBox="1">
            <a:spLocks/>
          </p:cNvSpPr>
          <p:nvPr/>
        </p:nvSpPr>
        <p:spPr>
          <a:xfrm>
            <a:off x="5185887" y="4024765"/>
            <a:ext cx="3893038" cy="50785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200" b="1" i="0" dirty="0">
                <a:solidFill>
                  <a:schemeClr val="bg1"/>
                </a:solidFill>
                <a:latin typeface="Arial"/>
                <a:cs typeface="Arial"/>
              </a:rPr>
              <a:t>American Nuclear Society  </a:t>
            </a:r>
          </a:p>
        </p:txBody>
      </p:sp>
    </p:spTree>
    <p:extLst>
      <p:ext uri="{BB962C8B-B14F-4D97-AF65-F5344CB8AC3E}">
        <p14:creationId xmlns:p14="http://schemas.microsoft.com/office/powerpoint/2010/main" val="1138472029"/>
      </p:ext>
    </p:extLst>
  </p:cSld>
  <p:clrMap bg1="lt1" tx1="dk1" bg2="lt2" tx2="dk2" accent1="accent1" accent2="accent2" accent3="accent3" accent4="accent4" accent5="accent5" accent6="accent6" hlink="hlink" folHlink="folHlink"/>
  <p:sldLayoutIdLst>
    <p:sldLayoutId id="2147483735" r:id="rId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RGB bkgd.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237124"/>
            <a:ext cx="9205131" cy="7118788"/>
          </a:xfrm>
          <a:prstGeom prst="rect">
            <a:avLst/>
          </a:prstGeom>
        </p:spPr>
      </p:pic>
      <p:pic>
        <p:nvPicPr>
          <p:cNvPr id="8" name="Picture 7" descr="ANS_Graphic Element-lite Grey.eps"/>
          <p:cNvPicPr>
            <a:picLocks noChangeAspect="1"/>
          </p:cNvPicPr>
          <p:nvPr userDrawn="1"/>
        </p:nvPicPr>
        <p:blipFill rotWithShape="1">
          <a:blip r:embed="rId4">
            <a:clrChange>
              <a:clrFrom>
                <a:srgbClr val="1C2654"/>
              </a:clrFrom>
              <a:clrTo>
                <a:srgbClr val="1C2654">
                  <a:alpha val="0"/>
                </a:srgbClr>
              </a:clrTo>
            </a:clrChange>
            <a:alphaModFix amt="82000"/>
            <a:extLst>
              <a:ext uri="{28A0092B-C50C-407E-A947-70E740481C1C}">
                <a14:useLocalDpi xmlns:a14="http://schemas.microsoft.com/office/drawing/2010/main" val="0"/>
              </a:ext>
            </a:extLst>
          </a:blip>
          <a:srcRect l="18592" b="18075"/>
          <a:stretch/>
        </p:blipFill>
        <p:spPr>
          <a:xfrm>
            <a:off x="-123" y="1875692"/>
            <a:ext cx="4950827" cy="4982308"/>
          </a:xfrm>
          <a:prstGeom prst="rect">
            <a:avLst/>
          </a:prstGeom>
        </p:spPr>
      </p:pic>
      <p:sp>
        <p:nvSpPr>
          <p:cNvPr id="9" name="Subtitle 4"/>
          <p:cNvSpPr txBox="1">
            <a:spLocks/>
          </p:cNvSpPr>
          <p:nvPr userDrawn="1"/>
        </p:nvSpPr>
        <p:spPr>
          <a:xfrm>
            <a:off x="5185887" y="4024765"/>
            <a:ext cx="3893038" cy="50785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200" b="1" i="0" dirty="0">
                <a:solidFill>
                  <a:schemeClr val="bg1"/>
                </a:solidFill>
                <a:latin typeface="Arial"/>
                <a:cs typeface="Arial"/>
              </a:rPr>
              <a:t>American Nuclear Society  </a:t>
            </a:r>
          </a:p>
        </p:txBody>
      </p:sp>
      <p:sp>
        <p:nvSpPr>
          <p:cNvPr id="10" name="TextBox 9"/>
          <p:cNvSpPr txBox="1"/>
          <p:nvPr userDrawn="1"/>
        </p:nvSpPr>
        <p:spPr>
          <a:xfrm>
            <a:off x="6283566" y="4657745"/>
            <a:ext cx="1287406" cy="461665"/>
          </a:xfrm>
          <a:prstGeom prst="rect">
            <a:avLst/>
          </a:prstGeom>
          <a:noFill/>
        </p:spPr>
        <p:txBody>
          <a:bodyPr wrap="none" rtlCol="0">
            <a:spAutoFit/>
          </a:bodyPr>
          <a:lstStyle/>
          <a:p>
            <a:r>
              <a:rPr lang="en-US" sz="2400" i="1" dirty="0" err="1">
                <a:solidFill>
                  <a:schemeClr val="bg1"/>
                </a:solidFill>
                <a:latin typeface="Arial"/>
                <a:cs typeface="Arial"/>
              </a:rPr>
              <a:t>ans.org</a:t>
            </a:r>
            <a:endParaRPr lang="en-US" sz="2400" i="1" dirty="0">
              <a:solidFill>
                <a:schemeClr val="bg1"/>
              </a:solidFill>
              <a:latin typeface="Arial"/>
              <a:cs typeface="Arial"/>
            </a:endParaRPr>
          </a:p>
        </p:txBody>
      </p:sp>
    </p:spTree>
    <p:extLst>
      <p:ext uri="{BB962C8B-B14F-4D97-AF65-F5344CB8AC3E}">
        <p14:creationId xmlns:p14="http://schemas.microsoft.com/office/powerpoint/2010/main" val="3627514982"/>
      </p:ext>
    </p:extLst>
  </p:cSld>
  <p:clrMap bg1="lt1" tx1="dk1" bg2="lt2" tx2="dk2" accent1="accent1" accent2="accent2" accent3="accent3" accent4="accent4" accent5="accent5" accent6="accent6" hlink="hlink" folHlink="folHlink"/>
  <p:sldLayoutIdLst>
    <p:sldLayoutId id="2147483738"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RGB bkgd.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7124"/>
            <a:ext cx="9205131" cy="7118788"/>
          </a:xfrm>
          <a:prstGeom prst="rect">
            <a:avLst/>
          </a:prstGeom>
        </p:spPr>
      </p:pic>
      <p:pic>
        <p:nvPicPr>
          <p:cNvPr id="3" name="Picture 2" descr="CNS Logo_white_Ta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30510" y="3773412"/>
            <a:ext cx="2819863" cy="1346008"/>
          </a:xfrm>
          <a:prstGeom prst="rect">
            <a:avLst/>
          </a:prstGeom>
        </p:spPr>
      </p:pic>
      <p:sp>
        <p:nvSpPr>
          <p:cNvPr id="4" name="TextBox 3"/>
          <p:cNvSpPr txBox="1"/>
          <p:nvPr/>
        </p:nvSpPr>
        <p:spPr>
          <a:xfrm>
            <a:off x="5630510" y="5481387"/>
            <a:ext cx="2819863" cy="369332"/>
          </a:xfrm>
          <a:prstGeom prst="rect">
            <a:avLst/>
          </a:prstGeom>
          <a:noFill/>
        </p:spPr>
        <p:txBody>
          <a:bodyPr wrap="square" rtlCol="0">
            <a:spAutoFit/>
          </a:bodyPr>
          <a:lstStyle/>
          <a:p>
            <a:pPr algn="ctr"/>
            <a:r>
              <a:rPr lang="en-US" sz="1800" i="1" dirty="0" err="1">
                <a:solidFill>
                  <a:schemeClr val="bg1"/>
                </a:solidFill>
                <a:latin typeface="Arial" panose="020B0604020202020204" pitchFamily="34" charset="0"/>
                <a:cs typeface="Arial" panose="020B0604020202020204" pitchFamily="34" charset="0"/>
              </a:rPr>
              <a:t>NuclearConnect.org</a:t>
            </a:r>
            <a:endParaRPr lang="en-US" sz="1800" i="1" dirty="0">
              <a:solidFill>
                <a:schemeClr val="bg1"/>
              </a:solidFill>
              <a:latin typeface="Arial" panose="020B0604020202020204" pitchFamily="34" charset="0"/>
              <a:cs typeface="Arial" panose="020B0604020202020204" pitchFamily="34" charset="0"/>
            </a:endParaRPr>
          </a:p>
        </p:txBody>
      </p:sp>
      <p:pic>
        <p:nvPicPr>
          <p:cNvPr id="7" name="Picture 6" descr="ANS_Graphic Element-lite Grey.eps"/>
          <p:cNvPicPr>
            <a:picLocks noChangeAspect="1"/>
          </p:cNvPicPr>
          <p:nvPr/>
        </p:nvPicPr>
        <p:blipFill rotWithShape="1">
          <a:blip r:embed="rId5">
            <a:clrChange>
              <a:clrFrom>
                <a:srgbClr val="1C2654"/>
              </a:clrFrom>
              <a:clrTo>
                <a:srgbClr val="1C2654">
                  <a:alpha val="0"/>
                </a:srgbClr>
              </a:clrTo>
            </a:clrChange>
            <a:alphaModFix amt="82000"/>
            <a:extLst>
              <a:ext uri="{28A0092B-C50C-407E-A947-70E740481C1C}">
                <a14:useLocalDpi xmlns:a14="http://schemas.microsoft.com/office/drawing/2010/main" val="0"/>
              </a:ext>
            </a:extLst>
          </a:blip>
          <a:srcRect l="18592" b="18075"/>
          <a:stretch/>
        </p:blipFill>
        <p:spPr>
          <a:xfrm>
            <a:off x="-123" y="1875692"/>
            <a:ext cx="4950827" cy="4982308"/>
          </a:xfrm>
          <a:prstGeom prst="rect">
            <a:avLst/>
          </a:prstGeom>
        </p:spPr>
      </p:pic>
    </p:spTree>
    <p:extLst>
      <p:ext uri="{BB962C8B-B14F-4D97-AF65-F5344CB8AC3E}">
        <p14:creationId xmlns:p14="http://schemas.microsoft.com/office/powerpoint/2010/main" val="3234378440"/>
      </p:ext>
    </p:extLst>
  </p:cSld>
  <p:clrMap bg1="lt1" tx1="dk1" bg2="lt2" tx2="dk2" accent1="accent1" accent2="accent2" accent3="accent3" accent4="accent4" accent5="accent5" accent6="accent6" hlink="hlink" folHlink="folHlink"/>
  <p:sldLayoutIdLst>
    <p:sldLayoutId id="2147483733" r:id="rId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RGB bkgd.eps"/>
          <p:cNvPicPr>
            <a:picLocks noChangeAspect="1"/>
          </p:cNvPicPr>
          <p:nvPr/>
        </p:nvPicPr>
        <p:blipFill rotWithShape="1">
          <a:blip r:embed="rId11">
            <a:extLst>
              <a:ext uri="{28A0092B-C50C-407E-A947-70E740481C1C}">
                <a14:useLocalDpi xmlns:a14="http://schemas.microsoft.com/office/drawing/2010/main" val="0"/>
              </a:ext>
            </a:extLst>
          </a:blip>
          <a:srcRect l="2" t="-1339" r="-371411" b="-345"/>
          <a:stretch/>
        </p:blipFill>
        <p:spPr>
          <a:xfrm>
            <a:off x="-1" y="-100269"/>
            <a:ext cx="9205131" cy="6988276"/>
          </a:xfrm>
          <a:prstGeom prst="rect">
            <a:avLst/>
          </a:prstGeom>
        </p:spPr>
      </p:pic>
      <p:pic>
        <p:nvPicPr>
          <p:cNvPr id="8" name="Picture 7" descr="ANS_Graphic Element-lite Grey.eps"/>
          <p:cNvPicPr>
            <a:picLocks noChangeAspect="1"/>
          </p:cNvPicPr>
          <p:nvPr/>
        </p:nvPicPr>
        <p:blipFill rotWithShape="1">
          <a:blip r:embed="rId12">
            <a:clrChange>
              <a:clrFrom>
                <a:srgbClr val="1C2654"/>
              </a:clrFrom>
              <a:clrTo>
                <a:srgbClr val="1C2654">
                  <a:alpha val="0"/>
                </a:srgbClr>
              </a:clrTo>
            </a:clrChange>
            <a:alphaModFix amt="82000"/>
            <a:extLst>
              <a:ext uri="{28A0092B-C50C-407E-A947-70E740481C1C}">
                <a14:useLocalDpi xmlns:a14="http://schemas.microsoft.com/office/drawing/2010/main" val="0"/>
              </a:ext>
            </a:extLst>
          </a:blip>
          <a:srcRect l="18592" b="18075"/>
          <a:stretch/>
        </p:blipFill>
        <p:spPr>
          <a:xfrm>
            <a:off x="0" y="5074285"/>
            <a:ext cx="1772444" cy="1783715"/>
          </a:xfrm>
          <a:prstGeom prst="rect">
            <a:avLst/>
          </a:prstGeom>
        </p:spPr>
      </p:pic>
      <p:pic>
        <p:nvPicPr>
          <p:cNvPr id="9" name="Picture 8" descr="Master_Stacked_ANS_Logo_RGB white-no-circle.eps"/>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81715" y="512747"/>
            <a:ext cx="1149509" cy="1901111"/>
          </a:xfrm>
          <a:prstGeom prst="rect">
            <a:avLst/>
          </a:prstGeom>
        </p:spPr>
      </p:pic>
      <p:sp>
        <p:nvSpPr>
          <p:cNvPr id="2" name="Title Placeholder 1"/>
          <p:cNvSpPr>
            <a:spLocks noGrp="1"/>
          </p:cNvSpPr>
          <p:nvPr>
            <p:ph type="title"/>
          </p:nvPr>
        </p:nvSpPr>
        <p:spPr>
          <a:xfrm>
            <a:off x="2381304" y="274638"/>
            <a:ext cx="6305496"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362200" y="1600200"/>
            <a:ext cx="6324600" cy="4525963"/>
          </a:xfrm>
          <a:prstGeom prst="rect">
            <a:avLst/>
          </a:prstGeom>
        </p:spPr>
        <p:txBody>
          <a:bodyPr vert="horz" lIns="91440" tIns="45720" rIns="91440" bIns="45720" rtlCol="0">
            <a:normAutofit/>
          </a:bodyPr>
          <a:lstStyle/>
          <a:p>
            <a:pPr lvl="0"/>
            <a:r>
              <a:rPr lang="en-US" dirty="0"/>
              <a:t>Click to edit Master text styles</a:t>
            </a:r>
          </a:p>
        </p:txBody>
      </p:sp>
      <p:sp>
        <p:nvSpPr>
          <p:cNvPr id="5" name="Footer Placeholder 4"/>
          <p:cNvSpPr>
            <a:spLocks noGrp="1"/>
          </p:cNvSpPr>
          <p:nvPr>
            <p:ph type="ftr" sz="quarter" idx="3"/>
          </p:nvPr>
        </p:nvSpPr>
        <p:spPr>
          <a:xfrm>
            <a:off x="2381304" y="6356350"/>
            <a:ext cx="3638496" cy="365125"/>
          </a:xfrm>
          <a:prstGeom prst="rect">
            <a:avLst/>
          </a:prstGeom>
        </p:spPr>
        <p:txBody>
          <a:bodyPr vert="horz" lIns="91440" tIns="45720" rIns="91440" bIns="45720" rtlCol="0" anchor="ctr"/>
          <a:lstStyle>
            <a:lvl1pPr algn="l">
              <a:defRPr sz="1200">
                <a:solidFill>
                  <a:srgbClr val="000000"/>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000000"/>
                </a:solidFill>
              </a:defRPr>
            </a:lvl1pPr>
          </a:lstStyle>
          <a:p>
            <a:fld id="{ED958CB2-EB58-CF4A-BA90-76CCA2C8D744}" type="slidenum">
              <a:rPr lang="en-US" smtClean="0"/>
              <a:pPr/>
              <a:t>‹#›</a:t>
            </a:fld>
            <a:endParaRPr lang="en-US" dirty="0"/>
          </a:p>
        </p:txBody>
      </p:sp>
    </p:spTree>
    <p:extLst>
      <p:ext uri="{BB962C8B-B14F-4D97-AF65-F5344CB8AC3E}">
        <p14:creationId xmlns:p14="http://schemas.microsoft.com/office/powerpoint/2010/main" val="274826472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4" r:id="rId7"/>
    <p:sldLayoutId id="2147483675" r:id="rId8"/>
    <p:sldLayoutId id="2147483680" r:id="rId9"/>
  </p:sldLayoutIdLst>
  <p:hf sldNum="0" hdr="0" ftr="0" dt="0"/>
  <p:txStyles>
    <p:titleStyle>
      <a:lvl1pPr algn="l" defTabSz="457200" rtl="0" eaLnBrk="1" latinLnBrk="0" hangingPunct="1">
        <a:spcBef>
          <a:spcPct val="0"/>
        </a:spcBef>
        <a:buNone/>
        <a:defRPr sz="3600" kern="120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opd.ans.org/nimby/" TargetMode="Externa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opd.ans.org/"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opd.ans.org/NIMBY" TargetMode="Externa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84200" y="2422358"/>
            <a:ext cx="8229600" cy="1155032"/>
          </a:xfrm>
        </p:spPr>
        <p:txBody>
          <a:bodyPr>
            <a:normAutofit fontScale="90000"/>
          </a:bodyPr>
          <a:lstStyle/>
          <a:p>
            <a:r>
              <a:rPr lang="en-US" dirty="0"/>
              <a:t>Nuclear in My Back Yard </a:t>
            </a:r>
            <a:br>
              <a:rPr lang="en-US" dirty="0"/>
            </a:br>
            <a:r>
              <a:rPr lang="en-US" dirty="0"/>
              <a:t>Grant Program Pilot </a:t>
            </a:r>
            <a:br>
              <a:rPr lang="en-US" dirty="0"/>
            </a:br>
            <a:r>
              <a:rPr lang="en-US" dirty="0"/>
              <a:t>Briefing Slides</a:t>
            </a:r>
            <a:br>
              <a:rPr lang="en-US" dirty="0"/>
            </a:br>
            <a:br>
              <a:rPr lang="en-US" dirty="0"/>
            </a:br>
            <a:br>
              <a:rPr lang="en-US" dirty="0"/>
            </a:br>
            <a:br>
              <a:rPr lang="en-US" dirty="0"/>
            </a:br>
            <a:br>
              <a:rPr lang="en-US" dirty="0"/>
            </a:br>
            <a:br>
              <a:rPr lang="en-US" dirty="0"/>
            </a:br>
            <a:br>
              <a:rPr lang="en-US" dirty="0"/>
            </a:br>
            <a:r>
              <a:rPr lang="en-US" dirty="0"/>
              <a:t>							</a:t>
            </a:r>
            <a:r>
              <a:rPr lang="en-US" sz="2700" dirty="0"/>
              <a:t>Rev 2 11-10-18 vg</a:t>
            </a:r>
          </a:p>
        </p:txBody>
      </p:sp>
    </p:spTree>
    <p:extLst>
      <p:ext uri="{BB962C8B-B14F-4D97-AF65-F5344CB8AC3E}">
        <p14:creationId xmlns:p14="http://schemas.microsoft.com/office/powerpoint/2010/main" val="2713616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Legacy Projects</a:t>
            </a:r>
          </a:p>
        </p:txBody>
      </p:sp>
      <p:sp>
        <p:nvSpPr>
          <p:cNvPr id="3" name="Content Placeholder 2"/>
          <p:cNvSpPr>
            <a:spLocks noGrp="1"/>
          </p:cNvSpPr>
          <p:nvPr>
            <p:ph idx="1"/>
          </p:nvPr>
        </p:nvSpPr>
        <p:spPr/>
        <p:txBody>
          <a:bodyPr>
            <a:normAutofit/>
          </a:bodyPr>
          <a:lstStyle/>
          <a:p>
            <a:r>
              <a:rPr lang="en-US" sz="2800" dirty="0"/>
              <a:t>Three Projects were conducted by the ANS Nuclear Committee in the States in 2017-2018 </a:t>
            </a:r>
          </a:p>
          <a:p>
            <a:pPr marL="342900" indent="-342900">
              <a:buFont typeface="Arial" panose="020B0604020202020204" pitchFamily="34" charset="0"/>
              <a:buChar char="•"/>
            </a:pPr>
            <a:r>
              <a:rPr lang="en-US" sz="2800" dirty="0"/>
              <a:t>Virginia</a:t>
            </a:r>
          </a:p>
          <a:p>
            <a:pPr marL="342900" indent="-342900">
              <a:buFont typeface="Arial" panose="020B0604020202020204" pitchFamily="34" charset="0"/>
              <a:buChar char="•"/>
            </a:pPr>
            <a:r>
              <a:rPr lang="en-US" sz="2800" dirty="0"/>
              <a:t>Michigan/Ohio</a:t>
            </a:r>
          </a:p>
          <a:p>
            <a:pPr marL="342900" indent="-342900">
              <a:buFont typeface="Arial" panose="020B0604020202020204" pitchFamily="34" charset="0"/>
              <a:buChar char="•"/>
            </a:pPr>
            <a:r>
              <a:rPr lang="en-US" sz="2800" dirty="0"/>
              <a:t>Washington</a:t>
            </a:r>
          </a:p>
        </p:txBody>
      </p:sp>
    </p:spTree>
    <p:extLst>
      <p:ext uri="{BB962C8B-B14F-4D97-AF65-F5344CB8AC3E}">
        <p14:creationId xmlns:p14="http://schemas.microsoft.com/office/powerpoint/2010/main" val="3593977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330653793"/>
              </p:ext>
            </p:extLst>
          </p:nvPr>
        </p:nvGraphicFramePr>
        <p:xfrm>
          <a:off x="2627085" y="580568"/>
          <a:ext cx="5471885" cy="6023431"/>
        </p:xfrm>
        <a:graphic>
          <a:graphicData uri="http://schemas.openxmlformats.org/drawingml/2006/table">
            <a:tbl>
              <a:tblPr>
                <a:tableStyleId>{5C22544A-7EE6-4342-B048-85BDC9FD1C3A}</a:tableStyleId>
              </a:tblPr>
              <a:tblGrid>
                <a:gridCol w="663259">
                  <a:extLst>
                    <a:ext uri="{9D8B030D-6E8A-4147-A177-3AD203B41FA5}">
                      <a16:colId xmlns:a16="http://schemas.microsoft.com/office/drawing/2014/main" val="20000"/>
                    </a:ext>
                  </a:extLst>
                </a:gridCol>
                <a:gridCol w="1519968">
                  <a:extLst>
                    <a:ext uri="{9D8B030D-6E8A-4147-A177-3AD203B41FA5}">
                      <a16:colId xmlns:a16="http://schemas.microsoft.com/office/drawing/2014/main" val="20001"/>
                    </a:ext>
                  </a:extLst>
                </a:gridCol>
                <a:gridCol w="663259">
                  <a:extLst>
                    <a:ext uri="{9D8B030D-6E8A-4147-A177-3AD203B41FA5}">
                      <a16:colId xmlns:a16="http://schemas.microsoft.com/office/drawing/2014/main" val="20002"/>
                    </a:ext>
                  </a:extLst>
                </a:gridCol>
                <a:gridCol w="981070">
                  <a:extLst>
                    <a:ext uri="{9D8B030D-6E8A-4147-A177-3AD203B41FA5}">
                      <a16:colId xmlns:a16="http://schemas.microsoft.com/office/drawing/2014/main" val="20003"/>
                    </a:ext>
                  </a:extLst>
                </a:gridCol>
                <a:gridCol w="1644329">
                  <a:extLst>
                    <a:ext uri="{9D8B030D-6E8A-4147-A177-3AD203B41FA5}">
                      <a16:colId xmlns:a16="http://schemas.microsoft.com/office/drawing/2014/main" val="20004"/>
                    </a:ext>
                  </a:extLst>
                </a:gridCol>
              </a:tblGrid>
              <a:tr h="218702">
                <a:tc>
                  <a:txBody>
                    <a:bodyPr/>
                    <a:lstStyle/>
                    <a:p>
                      <a:pPr algn="ctr" fontAlgn="b"/>
                      <a:r>
                        <a:rPr lang="en-US" sz="1000" u="none" strike="noStrike" dirty="0">
                          <a:effectLst/>
                        </a:rPr>
                        <a:t>Number</a:t>
                      </a:r>
                      <a:endParaRPr lang="en-US" sz="1000" b="1" i="0" u="none" strike="noStrike" dirty="0">
                        <a:solidFill>
                          <a:srgbClr val="000000"/>
                        </a:solidFill>
                        <a:effectLst/>
                        <a:latin typeface="Calibri" panose="020F0502020204030204" pitchFamily="34" charset="0"/>
                      </a:endParaRPr>
                    </a:p>
                  </a:txBody>
                  <a:tcPr marL="6847" marR="6847" marT="6847" marB="0" anchor="b"/>
                </a:tc>
                <a:tc>
                  <a:txBody>
                    <a:bodyPr/>
                    <a:lstStyle/>
                    <a:p>
                      <a:pPr algn="ctr" fontAlgn="b"/>
                      <a:r>
                        <a:rPr lang="en-US" sz="1000" u="none" strike="noStrike">
                          <a:effectLst/>
                        </a:rPr>
                        <a:t>Recipient</a:t>
                      </a:r>
                      <a:endParaRPr lang="en-US" sz="1000" b="1" i="0" u="none" strike="noStrike">
                        <a:solidFill>
                          <a:srgbClr val="000000"/>
                        </a:solidFill>
                        <a:effectLst/>
                        <a:latin typeface="Calibri" panose="020F0502020204030204" pitchFamily="34" charset="0"/>
                      </a:endParaRPr>
                    </a:p>
                  </a:txBody>
                  <a:tcPr marL="6847" marR="6847" marT="6847" marB="0" anchor="b"/>
                </a:tc>
                <a:tc>
                  <a:txBody>
                    <a:bodyPr/>
                    <a:lstStyle/>
                    <a:p>
                      <a:pPr algn="ctr" fontAlgn="b"/>
                      <a:r>
                        <a:rPr lang="en-US" sz="1000" u="none" strike="noStrike">
                          <a:effectLst/>
                        </a:rPr>
                        <a:t>Date</a:t>
                      </a:r>
                      <a:endParaRPr lang="en-US" sz="1000" b="1" i="0" u="none" strike="noStrike">
                        <a:solidFill>
                          <a:srgbClr val="000000"/>
                        </a:solidFill>
                        <a:effectLst/>
                        <a:latin typeface="Calibri" panose="020F0502020204030204" pitchFamily="34" charset="0"/>
                      </a:endParaRPr>
                    </a:p>
                  </a:txBody>
                  <a:tcPr marL="6847" marR="6847" marT="6847" marB="0" anchor="b"/>
                </a:tc>
                <a:tc>
                  <a:txBody>
                    <a:bodyPr/>
                    <a:lstStyle/>
                    <a:p>
                      <a:pPr algn="ctr" fontAlgn="b"/>
                      <a:r>
                        <a:rPr lang="en-US" sz="1000" u="none" strike="noStrike">
                          <a:effectLst/>
                        </a:rPr>
                        <a:t>Amount</a:t>
                      </a:r>
                      <a:endParaRPr lang="en-US" sz="1000" b="1" i="0" u="none" strike="noStrike">
                        <a:solidFill>
                          <a:srgbClr val="000000"/>
                        </a:solidFill>
                        <a:effectLst/>
                        <a:latin typeface="Calibri" panose="020F0502020204030204" pitchFamily="34" charset="0"/>
                      </a:endParaRPr>
                    </a:p>
                  </a:txBody>
                  <a:tcPr marL="6847" marR="6847" marT="6847" marB="0" anchor="b"/>
                </a:tc>
                <a:tc>
                  <a:txBody>
                    <a:bodyPr/>
                    <a:lstStyle/>
                    <a:p>
                      <a:pPr algn="ctr" fontAlgn="b"/>
                      <a:r>
                        <a:rPr lang="en-US" sz="1000" u="none" strike="noStrike">
                          <a:effectLst/>
                        </a:rPr>
                        <a:t>Project Scope</a:t>
                      </a:r>
                      <a:endParaRPr lang="en-US" sz="1000" b="1" i="0" u="none" strike="noStrike">
                        <a:solidFill>
                          <a:srgbClr val="000000"/>
                        </a:solidFill>
                        <a:effectLst/>
                        <a:latin typeface="Calibri" panose="020F0502020204030204" pitchFamily="34" charset="0"/>
                      </a:endParaRPr>
                    </a:p>
                  </a:txBody>
                  <a:tcPr marL="6847" marR="6847" marT="6847" marB="0" anchor="b"/>
                </a:tc>
                <a:extLst>
                  <a:ext uri="{0D108BD9-81ED-4DB2-BD59-A6C34878D82A}">
                    <a16:rowId xmlns:a16="http://schemas.microsoft.com/office/drawing/2014/main" val="10000"/>
                  </a:ext>
                </a:extLst>
              </a:tr>
              <a:tr h="874811">
                <a:tc>
                  <a:txBody>
                    <a:bodyPr/>
                    <a:lstStyle/>
                    <a:p>
                      <a:pPr algn="l" fontAlgn="ctr"/>
                      <a:r>
                        <a:rPr lang="en-US" sz="1000" u="none" strike="noStrike">
                          <a:effectLst/>
                        </a:rPr>
                        <a:t>2017-01</a:t>
                      </a:r>
                      <a:endParaRPr lang="en-US" sz="1000" b="0" i="0" u="none" strike="noStrike">
                        <a:solidFill>
                          <a:srgbClr val="000000"/>
                        </a:solidFill>
                        <a:effectLst/>
                        <a:latin typeface="Calibri" panose="020F0502020204030204" pitchFamily="34" charset="0"/>
                      </a:endParaRPr>
                    </a:p>
                  </a:txBody>
                  <a:tcPr marL="6847" marR="6847" marT="6847" marB="0" anchor="ctr"/>
                </a:tc>
                <a:tc>
                  <a:txBody>
                    <a:bodyPr/>
                    <a:lstStyle/>
                    <a:p>
                      <a:pPr algn="r" fontAlgn="ctr"/>
                      <a:r>
                        <a:rPr lang="en-US" sz="1000" u="none" strike="noStrike">
                          <a:effectLst/>
                        </a:rPr>
                        <a:t>VA</a:t>
                      </a:r>
                      <a:endParaRPr lang="en-US" sz="1000" b="0" i="0" u="none" strike="noStrike">
                        <a:solidFill>
                          <a:srgbClr val="000000"/>
                        </a:solidFill>
                        <a:effectLst/>
                        <a:latin typeface="Calibri" panose="020F0502020204030204" pitchFamily="34" charset="0"/>
                      </a:endParaRPr>
                    </a:p>
                  </a:txBody>
                  <a:tcPr marL="6847" marR="6847" marT="6847" marB="0" anchor="ctr"/>
                </a:tc>
                <a:tc>
                  <a:txBody>
                    <a:bodyPr/>
                    <a:lstStyle/>
                    <a:p>
                      <a:pPr algn="r" fontAlgn="ctr"/>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6847" marT="6847" marB="0" anchor="ctr"/>
                </a:tc>
                <a:tc>
                  <a:txBody>
                    <a:bodyPr/>
                    <a:lstStyle/>
                    <a:p>
                      <a:pPr algn="l" fontAlgn="ctr"/>
                      <a:r>
                        <a:rPr lang="en-US" sz="1000" u="none" strike="noStrike">
                          <a:effectLst/>
                        </a:rPr>
                        <a:t> $             2,000 </a:t>
                      </a:r>
                      <a:endParaRPr lang="en-US" sz="1000" b="0" i="0" u="none" strike="noStrike">
                        <a:solidFill>
                          <a:srgbClr val="000000"/>
                        </a:solidFill>
                        <a:effectLst/>
                        <a:latin typeface="Calibri" panose="020F0502020204030204" pitchFamily="34" charset="0"/>
                      </a:endParaRPr>
                    </a:p>
                  </a:txBody>
                  <a:tcPr marL="6847" marR="6847" marT="6847" marB="0" anchor="ctr"/>
                </a:tc>
                <a:tc>
                  <a:txBody>
                    <a:bodyPr/>
                    <a:lstStyle/>
                    <a:p>
                      <a:pPr algn="l" fontAlgn="ctr"/>
                      <a:r>
                        <a:rPr lang="en-US" sz="1000" u="none" strike="noStrike">
                          <a:effectLst/>
                        </a:rPr>
                        <a:t>6-Month Outreach Plan Jan-Jun 2018 sponsored by ANS VA Local Section and VCU</a:t>
                      </a:r>
                      <a:endParaRPr lang="en-US" sz="1000" b="0" i="0" u="none" strike="noStrike">
                        <a:solidFill>
                          <a:srgbClr val="000000"/>
                        </a:solidFill>
                        <a:effectLst/>
                        <a:latin typeface="Calibri" panose="020F0502020204030204" pitchFamily="34" charset="0"/>
                      </a:endParaRPr>
                    </a:p>
                  </a:txBody>
                  <a:tcPr marL="6847" marR="6847" marT="6847" marB="0" anchor="ctr"/>
                </a:tc>
                <a:extLst>
                  <a:ext uri="{0D108BD9-81ED-4DB2-BD59-A6C34878D82A}">
                    <a16:rowId xmlns:a16="http://schemas.microsoft.com/office/drawing/2014/main" val="10001"/>
                  </a:ext>
                </a:extLst>
              </a:tr>
              <a:tr h="874811">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6847" marT="6847" marB="0" anchor="b"/>
                </a:tc>
                <a:tc>
                  <a:txBody>
                    <a:bodyPr/>
                    <a:lstStyle/>
                    <a:p>
                      <a:pPr algn="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82166" marT="6847" marB="0" anchor="b"/>
                </a:tc>
                <a:tc>
                  <a:txBody>
                    <a:bodyPr/>
                    <a:lstStyle/>
                    <a:p>
                      <a:pPr algn="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82166" marT="68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6847" marT="68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6847" marT="6847" marB="0" anchor="b"/>
                </a:tc>
                <a:extLst>
                  <a:ext uri="{0D108BD9-81ED-4DB2-BD59-A6C34878D82A}">
                    <a16:rowId xmlns:a16="http://schemas.microsoft.com/office/drawing/2014/main" val="10002"/>
                  </a:ext>
                </a:extLst>
              </a:tr>
              <a:tr h="218702">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6847" marT="6847" marB="0" anchor="b"/>
                </a:tc>
                <a:tc>
                  <a:txBody>
                    <a:bodyPr/>
                    <a:lstStyle/>
                    <a:p>
                      <a:pPr algn="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82166" marT="6847" marB="0" anchor="b"/>
                </a:tc>
                <a:tc>
                  <a:txBody>
                    <a:bodyPr/>
                    <a:lstStyle/>
                    <a:p>
                      <a:pPr algn="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82166" marT="68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6847" marT="68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6847" marT="6847" marB="0" anchor="b"/>
                </a:tc>
                <a:extLst>
                  <a:ext uri="{0D108BD9-81ED-4DB2-BD59-A6C34878D82A}">
                    <a16:rowId xmlns:a16="http://schemas.microsoft.com/office/drawing/2014/main" val="10003"/>
                  </a:ext>
                </a:extLst>
              </a:tr>
              <a:tr h="218702">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6847" marT="6847" marB="0" anchor="b"/>
                </a:tc>
                <a:tc>
                  <a:txBody>
                    <a:bodyPr/>
                    <a:lstStyle/>
                    <a:p>
                      <a:pPr algn="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82166" marT="6847" marB="0" anchor="b"/>
                </a:tc>
                <a:tc>
                  <a:txBody>
                    <a:bodyPr/>
                    <a:lstStyle/>
                    <a:p>
                      <a:pPr algn="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82166" marT="68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6847" marT="68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6847" marT="6847" marB="0" anchor="b"/>
                </a:tc>
                <a:extLst>
                  <a:ext uri="{0D108BD9-81ED-4DB2-BD59-A6C34878D82A}">
                    <a16:rowId xmlns:a16="http://schemas.microsoft.com/office/drawing/2014/main" val="10004"/>
                  </a:ext>
                </a:extLst>
              </a:tr>
              <a:tr h="218702">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6847" marT="6847" marB="0" anchor="b"/>
                </a:tc>
                <a:tc>
                  <a:txBody>
                    <a:bodyPr/>
                    <a:lstStyle/>
                    <a:p>
                      <a:pPr algn="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82166" marT="6847" marB="0" anchor="b"/>
                </a:tc>
                <a:tc>
                  <a:txBody>
                    <a:bodyPr/>
                    <a:lstStyle/>
                    <a:p>
                      <a:pPr algn="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82166" marT="68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6847" marT="68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6847" marT="6847" marB="0" anchor="b"/>
                </a:tc>
                <a:extLst>
                  <a:ext uri="{0D108BD9-81ED-4DB2-BD59-A6C34878D82A}">
                    <a16:rowId xmlns:a16="http://schemas.microsoft.com/office/drawing/2014/main" val="10005"/>
                  </a:ext>
                </a:extLst>
              </a:tr>
              <a:tr h="2086787">
                <a:tc>
                  <a:txBody>
                    <a:bodyPr/>
                    <a:lstStyle/>
                    <a:p>
                      <a:pPr marL="0" marR="0" lvl="0" indent="0" algn="l" defTabSz="457200" rtl="0" eaLnBrk="1" fontAlgn="t" latinLnBrk="0" hangingPunct="1">
                        <a:lnSpc>
                          <a:spcPct val="100000"/>
                        </a:lnSpc>
                        <a:spcBef>
                          <a:spcPts val="0"/>
                        </a:spcBef>
                        <a:spcAft>
                          <a:spcPts val="0"/>
                        </a:spcAft>
                        <a:buClrTx/>
                        <a:buSzTx/>
                        <a:buFontTx/>
                        <a:buNone/>
                        <a:tabLst/>
                        <a:defRPr/>
                      </a:pPr>
                      <a:r>
                        <a:rPr lang="en-US" sz="1000" u="none" strike="noStrike" dirty="0">
                          <a:effectLst/>
                        </a:rPr>
                        <a:t>2017-02</a:t>
                      </a:r>
                      <a:r>
                        <a:rPr lang="en-US" sz="1000" dirty="0"/>
                        <a:t>In Progress</a:t>
                      </a:r>
                    </a:p>
                    <a:p>
                      <a:pPr algn="l" fontAlgn="t"/>
                      <a:endParaRPr lang="en-US" sz="1000" b="0" i="0" u="none" strike="noStrike" dirty="0">
                        <a:solidFill>
                          <a:srgbClr val="000000"/>
                        </a:solidFill>
                        <a:effectLst/>
                        <a:latin typeface="Calibri" panose="020F0502020204030204" pitchFamily="34" charset="0"/>
                      </a:endParaRPr>
                    </a:p>
                  </a:txBody>
                  <a:tcPr marL="6847" marR="6847" marT="6847" marB="0"/>
                </a:tc>
                <a:tc>
                  <a:txBody>
                    <a:bodyPr/>
                    <a:lstStyle/>
                    <a:p>
                      <a:pPr algn="r" fontAlgn="t"/>
                      <a:r>
                        <a:rPr lang="en-US" sz="1000" u="none" strike="noStrike" dirty="0">
                          <a:effectLst/>
                        </a:rPr>
                        <a:t>MI/OH</a:t>
                      </a:r>
                      <a:endParaRPr lang="en-US" sz="1000" b="0" i="0" u="none" strike="noStrike" dirty="0">
                        <a:solidFill>
                          <a:srgbClr val="000000"/>
                        </a:solidFill>
                        <a:effectLst/>
                        <a:latin typeface="Calibri" panose="020F0502020204030204" pitchFamily="34" charset="0"/>
                      </a:endParaRPr>
                    </a:p>
                  </a:txBody>
                  <a:tcPr marL="6847" marR="6847" marT="6847" marB="0"/>
                </a:tc>
                <a:tc>
                  <a:txBody>
                    <a:bodyPr/>
                    <a:lstStyle/>
                    <a:p>
                      <a:pPr algn="r" fontAlgn="t"/>
                      <a:endParaRPr lang="en-US" sz="1000" b="0" i="0" u="none" strike="noStrike" dirty="0">
                        <a:solidFill>
                          <a:srgbClr val="000000"/>
                        </a:solidFill>
                        <a:effectLst/>
                        <a:latin typeface="Calibri" panose="020F0502020204030204" pitchFamily="34" charset="0"/>
                      </a:endParaRPr>
                    </a:p>
                  </a:txBody>
                  <a:tcPr marL="6847" marR="6847" marT="6847" marB="0"/>
                </a:tc>
                <a:tc>
                  <a:txBody>
                    <a:bodyPr/>
                    <a:lstStyle/>
                    <a:p>
                      <a:pPr algn="l" fontAlgn="t"/>
                      <a:r>
                        <a:rPr lang="en-US" sz="1000" u="none" strike="noStrike">
                          <a:effectLst/>
                        </a:rPr>
                        <a:t> $             4,000 </a:t>
                      </a:r>
                      <a:endParaRPr lang="en-US" sz="1000" b="0" i="0" u="none" strike="noStrike">
                        <a:solidFill>
                          <a:srgbClr val="000000"/>
                        </a:solidFill>
                        <a:effectLst/>
                        <a:latin typeface="Calibri" panose="020F0502020204030204" pitchFamily="34" charset="0"/>
                      </a:endParaRPr>
                    </a:p>
                  </a:txBody>
                  <a:tcPr marL="6847" marR="6847" marT="6847" marB="0"/>
                </a:tc>
                <a:tc>
                  <a:txBody>
                    <a:bodyPr/>
                    <a:lstStyle/>
                    <a:p>
                      <a:pPr algn="l" fontAlgn="t"/>
                      <a:r>
                        <a:rPr lang="en-US" sz="1000" u="none" strike="noStrike">
                          <a:effectLst/>
                        </a:rPr>
                        <a:t>ANS-member supported activities advocating new State legislation leading to continued operation of Ohio's nuclear plants operated by First Energy</a:t>
                      </a:r>
                      <a:endParaRPr lang="en-US" sz="1000" b="0" i="0" u="none" strike="noStrike">
                        <a:solidFill>
                          <a:srgbClr val="000000"/>
                        </a:solidFill>
                        <a:effectLst/>
                        <a:latin typeface="Calibri" panose="020F0502020204030204" pitchFamily="34" charset="0"/>
                      </a:endParaRPr>
                    </a:p>
                  </a:txBody>
                  <a:tcPr marL="6847" marR="6847" marT="6847" marB="0"/>
                </a:tc>
                <a:extLst>
                  <a:ext uri="{0D108BD9-81ED-4DB2-BD59-A6C34878D82A}">
                    <a16:rowId xmlns:a16="http://schemas.microsoft.com/office/drawing/2014/main" val="10006"/>
                  </a:ext>
                </a:extLst>
              </a:tr>
              <a:tr h="218702">
                <a:tc>
                  <a:txBody>
                    <a:bodyPr/>
                    <a:lstStyle/>
                    <a:p>
                      <a:pPr algn="l" fontAlgn="b"/>
                      <a:endParaRPr lang="en-US" sz="1000" b="0" i="0" u="none" strike="noStrike">
                        <a:solidFill>
                          <a:srgbClr val="000000"/>
                        </a:solidFill>
                        <a:effectLst/>
                        <a:latin typeface="Calibri" panose="020F0502020204030204" pitchFamily="34" charset="0"/>
                      </a:endParaRPr>
                    </a:p>
                  </a:txBody>
                  <a:tcPr marL="6847" marR="6847" marT="68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847" marR="82166" marT="68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847" marR="82166" marT="68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847" marR="6847" marT="68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847" marR="6847" marT="6847" marB="0" anchor="b"/>
                </a:tc>
                <a:extLst>
                  <a:ext uri="{0D108BD9-81ED-4DB2-BD59-A6C34878D82A}">
                    <a16:rowId xmlns:a16="http://schemas.microsoft.com/office/drawing/2014/main" val="10007"/>
                  </a:ext>
                </a:extLst>
              </a:tr>
              <a:tr h="656107">
                <a:tc>
                  <a:txBody>
                    <a:bodyPr/>
                    <a:lstStyle/>
                    <a:p>
                      <a:pPr algn="l" fontAlgn="t"/>
                      <a:r>
                        <a:rPr lang="en-US" sz="1000" u="none" strike="noStrike">
                          <a:effectLst/>
                        </a:rPr>
                        <a:t>2017-03</a:t>
                      </a:r>
                      <a:endParaRPr lang="en-US" sz="1000" b="0" i="0" u="none" strike="noStrike">
                        <a:solidFill>
                          <a:srgbClr val="000000"/>
                        </a:solidFill>
                        <a:effectLst/>
                        <a:latin typeface="Calibri" panose="020F0502020204030204" pitchFamily="34" charset="0"/>
                      </a:endParaRPr>
                    </a:p>
                  </a:txBody>
                  <a:tcPr marL="6847" marR="6847" marT="6847" marB="0"/>
                </a:tc>
                <a:tc>
                  <a:txBody>
                    <a:bodyPr/>
                    <a:lstStyle/>
                    <a:p>
                      <a:pPr algn="r" fontAlgn="t"/>
                      <a:r>
                        <a:rPr lang="en-US" sz="1000" u="none" strike="noStrike">
                          <a:effectLst/>
                        </a:rPr>
                        <a:t>WA</a:t>
                      </a:r>
                      <a:endParaRPr lang="en-US" sz="1000" b="0" i="0" u="none" strike="noStrike">
                        <a:solidFill>
                          <a:srgbClr val="000000"/>
                        </a:solidFill>
                        <a:effectLst/>
                        <a:latin typeface="Calibri" panose="020F0502020204030204" pitchFamily="34" charset="0"/>
                      </a:endParaRPr>
                    </a:p>
                  </a:txBody>
                  <a:tcPr marL="6847" marR="6847" marT="6847" marB="0"/>
                </a:tc>
                <a:tc>
                  <a:txBody>
                    <a:bodyPr/>
                    <a:lstStyle/>
                    <a:p>
                      <a:pPr algn="r" fontAlgn="t"/>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6847" marT="6847" marB="0"/>
                </a:tc>
                <a:tc>
                  <a:txBody>
                    <a:bodyPr/>
                    <a:lstStyle/>
                    <a:p>
                      <a:pPr algn="l" fontAlgn="t"/>
                      <a:r>
                        <a:rPr lang="en-US" sz="1000" u="none" strike="noStrike">
                          <a:effectLst/>
                        </a:rPr>
                        <a:t> $             2,000 </a:t>
                      </a:r>
                      <a:endParaRPr lang="en-US" sz="1000" b="0" i="0" u="none" strike="noStrike">
                        <a:solidFill>
                          <a:srgbClr val="000000"/>
                        </a:solidFill>
                        <a:effectLst/>
                        <a:latin typeface="Calibri" panose="020F0502020204030204" pitchFamily="34" charset="0"/>
                      </a:endParaRPr>
                    </a:p>
                  </a:txBody>
                  <a:tcPr marL="6847" marR="6847" marT="6847" marB="0"/>
                </a:tc>
                <a:tc>
                  <a:txBody>
                    <a:bodyPr/>
                    <a:lstStyle/>
                    <a:p>
                      <a:pPr algn="l" fontAlgn="t"/>
                      <a:r>
                        <a:rPr lang="en-US" sz="1000" u="none" strike="noStrike">
                          <a:effectLst/>
                        </a:rPr>
                        <a:t>Hold a Grass Roots Public Outreach Event in Seattle Washington</a:t>
                      </a:r>
                      <a:endParaRPr lang="en-US" sz="1000" b="0" i="0" u="none" strike="noStrike">
                        <a:solidFill>
                          <a:srgbClr val="000000"/>
                        </a:solidFill>
                        <a:effectLst/>
                        <a:latin typeface="Calibri" panose="020F0502020204030204" pitchFamily="34" charset="0"/>
                      </a:endParaRPr>
                    </a:p>
                  </a:txBody>
                  <a:tcPr marL="6847" marR="6847" marT="6847" marB="0"/>
                </a:tc>
                <a:extLst>
                  <a:ext uri="{0D108BD9-81ED-4DB2-BD59-A6C34878D82A}">
                    <a16:rowId xmlns:a16="http://schemas.microsoft.com/office/drawing/2014/main" val="10008"/>
                  </a:ext>
                </a:extLst>
              </a:tr>
              <a:tr h="437405">
                <a:tc>
                  <a:txBody>
                    <a:bodyPr/>
                    <a:lstStyle/>
                    <a:p>
                      <a:pPr algn="l" fontAlgn="b"/>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6847" marR="6847" marT="6847" marB="0" anchor="b"/>
                </a:tc>
                <a:tc>
                  <a:txBody>
                    <a:bodyPr/>
                    <a:lstStyle/>
                    <a:p>
                      <a:pPr algn="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82166" marT="6847" marB="0" anchor="b"/>
                </a:tc>
                <a:tc>
                  <a:txBody>
                    <a:bodyPr/>
                    <a:lstStyle/>
                    <a:p>
                      <a:pPr algn="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82166" marT="6847" marB="0" anchor="b"/>
                </a:tc>
                <a:tc>
                  <a:txBody>
                    <a:bodyPr/>
                    <a:lstStyle/>
                    <a:p>
                      <a:pPr algn="l"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847" marR="6847" marT="6847" marB="0" anchor="b"/>
                </a:tc>
                <a:tc>
                  <a:txBody>
                    <a:bodyPr/>
                    <a:lstStyle/>
                    <a:p>
                      <a:pPr algn="l" fontAlgn="b"/>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6847" marR="6847" marT="6847" marB="0" anchor="b"/>
                </a:tc>
                <a:extLst>
                  <a:ext uri="{0D108BD9-81ED-4DB2-BD59-A6C34878D82A}">
                    <a16:rowId xmlns:a16="http://schemas.microsoft.com/office/drawing/2014/main" val="10009"/>
                  </a:ext>
                </a:extLst>
              </a:tr>
            </a:tbl>
          </a:graphicData>
        </a:graphic>
      </p:graphicFrame>
      <p:sp>
        <p:nvSpPr>
          <p:cNvPr id="3" name="TextBox 2"/>
          <p:cNvSpPr txBox="1"/>
          <p:nvPr/>
        </p:nvSpPr>
        <p:spPr>
          <a:xfrm>
            <a:off x="2772229" y="1683657"/>
            <a:ext cx="2641600" cy="523220"/>
          </a:xfrm>
          <a:prstGeom prst="rect">
            <a:avLst/>
          </a:prstGeom>
          <a:noFill/>
        </p:spPr>
        <p:txBody>
          <a:bodyPr wrap="square" rtlCol="0">
            <a:spAutoFit/>
          </a:bodyPr>
          <a:lstStyle/>
          <a:p>
            <a:r>
              <a:rPr lang="en-US" sz="2800" dirty="0">
                <a:solidFill>
                  <a:srgbClr val="00B050"/>
                </a:solidFill>
              </a:rPr>
              <a:t>In Progress</a:t>
            </a:r>
          </a:p>
        </p:txBody>
      </p:sp>
      <p:sp>
        <p:nvSpPr>
          <p:cNvPr id="4" name="TextBox 3"/>
          <p:cNvSpPr txBox="1"/>
          <p:nvPr/>
        </p:nvSpPr>
        <p:spPr>
          <a:xfrm>
            <a:off x="2772229" y="3802743"/>
            <a:ext cx="1727200" cy="523220"/>
          </a:xfrm>
          <a:prstGeom prst="rect">
            <a:avLst/>
          </a:prstGeom>
          <a:noFill/>
        </p:spPr>
        <p:txBody>
          <a:bodyPr wrap="square" rtlCol="0">
            <a:spAutoFit/>
          </a:bodyPr>
          <a:lstStyle/>
          <a:p>
            <a:r>
              <a:rPr lang="en-US" sz="2800" dirty="0">
                <a:solidFill>
                  <a:schemeClr val="tx2">
                    <a:lumMod val="75000"/>
                  </a:schemeClr>
                </a:solidFill>
              </a:rPr>
              <a:t>Complete</a:t>
            </a:r>
          </a:p>
        </p:txBody>
      </p:sp>
      <p:sp>
        <p:nvSpPr>
          <p:cNvPr id="5" name="TextBox 4"/>
          <p:cNvSpPr txBox="1"/>
          <p:nvPr/>
        </p:nvSpPr>
        <p:spPr>
          <a:xfrm>
            <a:off x="2772229" y="6110514"/>
            <a:ext cx="2177142" cy="523220"/>
          </a:xfrm>
          <a:prstGeom prst="rect">
            <a:avLst/>
          </a:prstGeom>
          <a:noFill/>
        </p:spPr>
        <p:txBody>
          <a:bodyPr wrap="square" rtlCol="0">
            <a:spAutoFit/>
          </a:bodyPr>
          <a:lstStyle/>
          <a:p>
            <a:r>
              <a:rPr lang="en-US" sz="2800" dirty="0">
                <a:solidFill>
                  <a:schemeClr val="tx2">
                    <a:lumMod val="75000"/>
                  </a:schemeClr>
                </a:solidFill>
              </a:rPr>
              <a:t>Complete</a:t>
            </a:r>
          </a:p>
        </p:txBody>
      </p:sp>
    </p:spTree>
    <p:extLst>
      <p:ext uri="{BB962C8B-B14F-4D97-AF65-F5344CB8AC3E}">
        <p14:creationId xmlns:p14="http://schemas.microsoft.com/office/powerpoint/2010/main" val="3163175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Since March 2018 Ten NIMBY Proposals were submitted to OPD</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In Batch One two were approved in April and two were returned with comments</a:t>
            </a:r>
          </a:p>
          <a:p>
            <a:pPr marL="342900" indent="-342900">
              <a:buFont typeface="Arial" panose="020B0604020202020204" pitchFamily="34" charset="0"/>
              <a:buChar char="•"/>
            </a:pPr>
            <a:r>
              <a:rPr lang="en-US" dirty="0"/>
              <a:t>In Batch Two three were approved in June  and three were returned with comments.</a:t>
            </a:r>
          </a:p>
          <a:p>
            <a:pPr marL="342900" indent="-342900">
              <a:buFont typeface="Arial" panose="020B0604020202020204" pitchFamily="34" charset="0"/>
              <a:buChar char="•"/>
            </a:pPr>
            <a:r>
              <a:rPr lang="en-US" dirty="0"/>
              <a:t>Total Committed 2018 funds is $30,090.</a:t>
            </a:r>
          </a:p>
          <a:p>
            <a:pPr marL="342900" indent="-342900">
              <a:buFont typeface="Arial" panose="020B0604020202020204" pitchFamily="34" charset="0"/>
              <a:buChar char="•"/>
            </a:pPr>
            <a:r>
              <a:rPr lang="en-US" dirty="0"/>
              <a:t>Estimated remaining 2018 funding is about $18,910 and 2019 funding is budgeted at $ 65,000. </a:t>
            </a:r>
          </a:p>
        </p:txBody>
      </p:sp>
    </p:spTree>
    <p:extLst>
      <p:ext uri="{BB962C8B-B14F-4D97-AF65-F5344CB8AC3E}">
        <p14:creationId xmlns:p14="http://schemas.microsoft.com/office/powerpoint/2010/main" val="920312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52058667"/>
              </p:ext>
            </p:extLst>
          </p:nvPr>
        </p:nvGraphicFramePr>
        <p:xfrm>
          <a:off x="1988455" y="566057"/>
          <a:ext cx="7155544" cy="5515430"/>
        </p:xfrm>
        <a:graphic>
          <a:graphicData uri="http://schemas.openxmlformats.org/drawingml/2006/table">
            <a:tbl>
              <a:tblPr/>
              <a:tblGrid>
                <a:gridCol w="368131">
                  <a:extLst>
                    <a:ext uri="{9D8B030D-6E8A-4147-A177-3AD203B41FA5}">
                      <a16:colId xmlns:a16="http://schemas.microsoft.com/office/drawing/2014/main" val="20000"/>
                    </a:ext>
                  </a:extLst>
                </a:gridCol>
                <a:gridCol w="1257782">
                  <a:extLst>
                    <a:ext uri="{9D8B030D-6E8A-4147-A177-3AD203B41FA5}">
                      <a16:colId xmlns:a16="http://schemas.microsoft.com/office/drawing/2014/main" val="20001"/>
                    </a:ext>
                  </a:extLst>
                </a:gridCol>
                <a:gridCol w="398808">
                  <a:extLst>
                    <a:ext uri="{9D8B030D-6E8A-4147-A177-3AD203B41FA5}">
                      <a16:colId xmlns:a16="http://schemas.microsoft.com/office/drawing/2014/main" val="20002"/>
                    </a:ext>
                  </a:extLst>
                </a:gridCol>
                <a:gridCol w="498511">
                  <a:extLst>
                    <a:ext uri="{9D8B030D-6E8A-4147-A177-3AD203B41FA5}">
                      <a16:colId xmlns:a16="http://schemas.microsoft.com/office/drawing/2014/main" val="20003"/>
                    </a:ext>
                  </a:extLst>
                </a:gridCol>
                <a:gridCol w="1158078">
                  <a:extLst>
                    <a:ext uri="{9D8B030D-6E8A-4147-A177-3AD203B41FA5}">
                      <a16:colId xmlns:a16="http://schemas.microsoft.com/office/drawing/2014/main" val="20004"/>
                    </a:ext>
                  </a:extLst>
                </a:gridCol>
                <a:gridCol w="1158078">
                  <a:extLst>
                    <a:ext uri="{9D8B030D-6E8A-4147-A177-3AD203B41FA5}">
                      <a16:colId xmlns:a16="http://schemas.microsoft.com/office/drawing/2014/main" val="20005"/>
                    </a:ext>
                  </a:extLst>
                </a:gridCol>
                <a:gridCol w="1158078">
                  <a:extLst>
                    <a:ext uri="{9D8B030D-6E8A-4147-A177-3AD203B41FA5}">
                      <a16:colId xmlns:a16="http://schemas.microsoft.com/office/drawing/2014/main" val="20006"/>
                    </a:ext>
                  </a:extLst>
                </a:gridCol>
                <a:gridCol w="1158078">
                  <a:extLst>
                    <a:ext uri="{9D8B030D-6E8A-4147-A177-3AD203B41FA5}">
                      <a16:colId xmlns:a16="http://schemas.microsoft.com/office/drawing/2014/main" val="20007"/>
                    </a:ext>
                  </a:extLst>
                </a:gridCol>
              </a:tblGrid>
              <a:tr h="487682">
                <a:tc>
                  <a:txBody>
                    <a:bodyPr/>
                    <a:lstStyle/>
                    <a:p>
                      <a:pPr algn="ctr" fontAlgn="ctr"/>
                      <a:r>
                        <a:rPr lang="en-US" sz="600" b="1" i="0" u="none" strike="noStrike">
                          <a:solidFill>
                            <a:srgbClr val="000000"/>
                          </a:solidFill>
                          <a:effectLst/>
                          <a:latin typeface="Calibri" panose="020F0502020204030204" pitchFamily="34" charset="0"/>
                        </a:rPr>
                        <a:t>NIMBY Number</a:t>
                      </a:r>
                    </a:p>
                  </a:txBody>
                  <a:tcPr marL="4067" marR="4067" marT="4067" marB="0" anchor="ctr">
                    <a:lnL>
                      <a:noFill/>
                    </a:lnL>
                    <a:lnR>
                      <a:noFill/>
                    </a:lnR>
                    <a:lnT>
                      <a:noFill/>
                    </a:lnT>
                    <a:lnB>
                      <a:noFill/>
                    </a:lnB>
                  </a:tcPr>
                </a:tc>
                <a:tc>
                  <a:txBody>
                    <a:bodyPr/>
                    <a:lstStyle/>
                    <a:p>
                      <a:pPr algn="ctr" fontAlgn="ctr"/>
                      <a:r>
                        <a:rPr lang="en-US" sz="600" b="1" i="0" u="none" strike="noStrike">
                          <a:solidFill>
                            <a:srgbClr val="000000"/>
                          </a:solidFill>
                          <a:effectLst/>
                          <a:latin typeface="Calibri" panose="020F0502020204030204" pitchFamily="34" charset="0"/>
                        </a:rPr>
                        <a:t>Requester</a:t>
                      </a:r>
                    </a:p>
                  </a:txBody>
                  <a:tcPr marL="4067" marR="4067" marT="4067" marB="0" anchor="ctr">
                    <a:lnL>
                      <a:noFill/>
                    </a:lnL>
                    <a:lnR>
                      <a:noFill/>
                    </a:lnR>
                    <a:lnT>
                      <a:noFill/>
                    </a:lnT>
                    <a:lnB>
                      <a:noFill/>
                    </a:lnB>
                  </a:tcPr>
                </a:tc>
                <a:tc>
                  <a:txBody>
                    <a:bodyPr/>
                    <a:lstStyle/>
                    <a:p>
                      <a:pPr algn="ctr" fontAlgn="ctr"/>
                      <a:r>
                        <a:rPr lang="en-US" sz="600" b="1" i="0" u="none" strike="noStrike">
                          <a:solidFill>
                            <a:srgbClr val="000000"/>
                          </a:solidFill>
                          <a:effectLst/>
                          <a:latin typeface="Calibri" panose="020F0502020204030204" pitchFamily="34" charset="0"/>
                        </a:rPr>
                        <a:t>Date</a:t>
                      </a:r>
                    </a:p>
                  </a:txBody>
                  <a:tcPr marL="4067" marR="4067" marT="4067" marB="0" anchor="ctr">
                    <a:lnL>
                      <a:noFill/>
                    </a:lnL>
                    <a:lnR>
                      <a:noFill/>
                    </a:lnR>
                    <a:lnT>
                      <a:noFill/>
                    </a:lnT>
                    <a:lnB>
                      <a:noFill/>
                    </a:lnB>
                  </a:tcPr>
                </a:tc>
                <a:tc>
                  <a:txBody>
                    <a:bodyPr/>
                    <a:lstStyle/>
                    <a:p>
                      <a:pPr algn="ctr" fontAlgn="ctr"/>
                      <a:r>
                        <a:rPr lang="en-US" sz="600" b="1" i="0" u="none" strike="noStrike">
                          <a:solidFill>
                            <a:srgbClr val="000000"/>
                          </a:solidFill>
                          <a:effectLst/>
                          <a:latin typeface="Calibri" panose="020F0502020204030204" pitchFamily="34" charset="0"/>
                        </a:rPr>
                        <a:t>Amount</a:t>
                      </a:r>
                    </a:p>
                  </a:txBody>
                  <a:tcPr marL="4067" marR="4067" marT="4067" marB="0" anchor="ctr">
                    <a:lnL>
                      <a:noFill/>
                    </a:lnL>
                    <a:lnR>
                      <a:noFill/>
                    </a:lnR>
                    <a:lnT>
                      <a:noFill/>
                    </a:lnT>
                    <a:lnB>
                      <a:noFill/>
                    </a:lnB>
                  </a:tcPr>
                </a:tc>
                <a:tc>
                  <a:txBody>
                    <a:bodyPr/>
                    <a:lstStyle/>
                    <a:p>
                      <a:pPr algn="ctr" fontAlgn="ctr"/>
                      <a:r>
                        <a:rPr lang="en-US" sz="600" b="1" i="0" u="none" strike="noStrike">
                          <a:solidFill>
                            <a:srgbClr val="000000"/>
                          </a:solidFill>
                          <a:effectLst/>
                          <a:latin typeface="Calibri" panose="020F0502020204030204" pitchFamily="34" charset="0"/>
                        </a:rPr>
                        <a:t>Project Scope/Amount Approved/Date</a:t>
                      </a:r>
                    </a:p>
                  </a:txBody>
                  <a:tcPr marL="4067" marR="4067" marT="4067" marB="0" anchor="ctr">
                    <a:lnL>
                      <a:noFill/>
                    </a:lnL>
                    <a:lnR>
                      <a:noFill/>
                    </a:lnR>
                    <a:lnT>
                      <a:noFill/>
                    </a:lnT>
                    <a:lnB>
                      <a:noFill/>
                    </a:lnB>
                  </a:tcPr>
                </a:tc>
                <a:tc>
                  <a:txBody>
                    <a:bodyPr/>
                    <a:lstStyle/>
                    <a:p>
                      <a:pPr algn="ctr" fontAlgn="ctr"/>
                      <a:r>
                        <a:rPr lang="en-US" sz="600" b="1" i="0" u="none" strike="noStrike">
                          <a:solidFill>
                            <a:srgbClr val="000000"/>
                          </a:solidFill>
                          <a:effectLst/>
                          <a:latin typeface="Calibri" panose="020F0502020204030204" pitchFamily="34" charset="0"/>
                        </a:rPr>
                        <a:t>Review Results</a:t>
                      </a:r>
                    </a:p>
                  </a:txBody>
                  <a:tcPr marL="4067" marR="4067" marT="4067" marB="0" anchor="ctr">
                    <a:lnL>
                      <a:noFill/>
                    </a:lnL>
                    <a:lnR>
                      <a:noFill/>
                    </a:lnR>
                    <a:lnT>
                      <a:noFill/>
                    </a:lnT>
                    <a:lnB>
                      <a:noFill/>
                    </a:lnB>
                  </a:tcPr>
                </a:tc>
                <a:tc>
                  <a:txBody>
                    <a:bodyPr/>
                    <a:lstStyle/>
                    <a:p>
                      <a:pPr algn="ctr" fontAlgn="ctr"/>
                      <a:r>
                        <a:rPr lang="en-US" sz="600" b="1" i="0" u="none" strike="noStrike">
                          <a:solidFill>
                            <a:srgbClr val="000000"/>
                          </a:solidFill>
                          <a:effectLst/>
                          <a:latin typeface="Calibri" panose="020F0502020204030204" pitchFamily="34" charset="0"/>
                        </a:rPr>
                        <a:t>2018 Approved (Budget $50,000)</a:t>
                      </a:r>
                    </a:p>
                  </a:txBody>
                  <a:tcPr marL="4067" marR="4067" marT="4067" marB="0" anchor="ctr">
                    <a:lnL>
                      <a:noFill/>
                    </a:lnL>
                    <a:lnR>
                      <a:noFill/>
                    </a:lnR>
                    <a:lnT>
                      <a:noFill/>
                    </a:lnT>
                    <a:lnB>
                      <a:noFill/>
                    </a:lnB>
                    <a:solidFill>
                      <a:srgbClr val="92D050"/>
                    </a:solidFill>
                  </a:tcPr>
                </a:tc>
                <a:tc>
                  <a:txBody>
                    <a:bodyPr/>
                    <a:lstStyle/>
                    <a:p>
                      <a:pPr algn="ctr" fontAlgn="ctr"/>
                      <a:r>
                        <a:rPr lang="en-US" sz="600" b="1" i="0" u="none" strike="noStrike">
                          <a:solidFill>
                            <a:srgbClr val="000000"/>
                          </a:solidFill>
                          <a:effectLst/>
                          <a:latin typeface="Calibri" panose="020F0502020204030204" pitchFamily="34" charset="0"/>
                        </a:rPr>
                        <a:t>2019 (Forecast) (Budget $65,000)</a:t>
                      </a:r>
                    </a:p>
                  </a:txBody>
                  <a:tcPr marL="4067" marR="4067" marT="4067" marB="0" anchor="ctr">
                    <a:lnL>
                      <a:noFill/>
                    </a:lnL>
                    <a:lnR>
                      <a:noFill/>
                    </a:lnR>
                    <a:lnT>
                      <a:noFill/>
                    </a:lnT>
                    <a:lnB>
                      <a:noFill/>
                    </a:lnB>
                    <a:solidFill>
                      <a:srgbClr val="FFFF00"/>
                    </a:solidFill>
                  </a:tcPr>
                </a:tc>
                <a:extLst>
                  <a:ext uri="{0D108BD9-81ED-4DB2-BD59-A6C34878D82A}">
                    <a16:rowId xmlns:a16="http://schemas.microsoft.com/office/drawing/2014/main" val="10000"/>
                  </a:ext>
                </a:extLst>
              </a:tr>
              <a:tr h="487682">
                <a:tc>
                  <a:txBody>
                    <a:bodyPr/>
                    <a:lstStyle/>
                    <a:p>
                      <a:pPr algn="l" fontAlgn="ctr"/>
                      <a:r>
                        <a:rPr lang="en-US" sz="600" b="0" i="0" u="none" strike="noStrike">
                          <a:solidFill>
                            <a:srgbClr val="000000"/>
                          </a:solidFill>
                          <a:effectLst/>
                          <a:latin typeface="Calibri" panose="020F0502020204030204" pitchFamily="34" charset="0"/>
                        </a:rPr>
                        <a:t>2018-01</a:t>
                      </a:r>
                    </a:p>
                  </a:txBody>
                  <a:tcPr marL="4067" marR="4067" marT="4067" marB="0" anchor="ctr">
                    <a:lnL>
                      <a:noFill/>
                    </a:lnL>
                    <a:lnR>
                      <a:noFill/>
                    </a:lnR>
                    <a:lnT>
                      <a:noFill/>
                    </a:lnT>
                    <a:lnB>
                      <a:noFill/>
                    </a:lnB>
                  </a:tcPr>
                </a:tc>
                <a:tc>
                  <a:txBody>
                    <a:bodyPr/>
                    <a:lstStyle/>
                    <a:p>
                      <a:pPr algn="l" fontAlgn="ctr"/>
                      <a:r>
                        <a:rPr lang="en-US" sz="600" b="0" i="0" u="none" strike="noStrike">
                          <a:solidFill>
                            <a:srgbClr val="000000"/>
                          </a:solidFill>
                          <a:effectLst/>
                          <a:latin typeface="Calibri" panose="020F0502020204030204" pitchFamily="34" charset="0"/>
                        </a:rPr>
                        <a:t>ANS Washington, DC Office</a:t>
                      </a:r>
                    </a:p>
                  </a:txBody>
                  <a:tcPr marL="4067" marR="4067" marT="4067" marB="0" anchor="ctr">
                    <a:lnL>
                      <a:noFill/>
                    </a:lnL>
                    <a:lnR>
                      <a:noFill/>
                    </a:lnR>
                    <a:lnT>
                      <a:noFill/>
                    </a:lnT>
                    <a:lnB>
                      <a:noFill/>
                    </a:lnB>
                    <a:solidFill>
                      <a:srgbClr val="F2F2F2"/>
                    </a:solidFill>
                  </a:tcPr>
                </a:tc>
                <a:tc>
                  <a:txBody>
                    <a:bodyPr/>
                    <a:lstStyle/>
                    <a:p>
                      <a:pPr algn="r" fontAlgn="ctr"/>
                      <a:r>
                        <a:rPr lang="en-US" sz="600" b="0" i="0" u="none" strike="noStrike">
                          <a:solidFill>
                            <a:srgbClr val="000000"/>
                          </a:solidFill>
                          <a:effectLst/>
                          <a:latin typeface="Calibri" panose="020F0502020204030204" pitchFamily="34" charset="0"/>
                        </a:rPr>
                        <a:t>2/22/2018</a:t>
                      </a:r>
                    </a:p>
                  </a:txBody>
                  <a:tcPr marL="4067" marR="4067" marT="4067" marB="0" anchor="ctr">
                    <a:lnL>
                      <a:noFill/>
                    </a:lnL>
                    <a:lnR>
                      <a:noFill/>
                    </a:lnR>
                    <a:lnT>
                      <a:noFill/>
                    </a:lnT>
                    <a:lnB>
                      <a:noFill/>
                    </a:lnB>
                    <a:solidFill>
                      <a:srgbClr val="F2F2F2"/>
                    </a:solidFill>
                  </a:tcPr>
                </a:tc>
                <a:tc>
                  <a:txBody>
                    <a:bodyPr/>
                    <a:lstStyle/>
                    <a:p>
                      <a:pPr algn="l" fontAlgn="ctr"/>
                      <a:r>
                        <a:rPr lang="en-US" sz="600" b="0" i="0" u="none" strike="noStrike">
                          <a:solidFill>
                            <a:srgbClr val="000000"/>
                          </a:solidFill>
                          <a:effectLst/>
                          <a:latin typeface="Calibri" panose="020F0502020204030204" pitchFamily="34" charset="0"/>
                        </a:rPr>
                        <a:t> $         24,000 </a:t>
                      </a:r>
                    </a:p>
                  </a:txBody>
                  <a:tcPr marL="4067" marR="4067" marT="4067" marB="0" anchor="ctr">
                    <a:lnL>
                      <a:noFill/>
                    </a:lnL>
                    <a:lnR>
                      <a:noFill/>
                    </a:lnR>
                    <a:lnT>
                      <a:noFill/>
                    </a:lnT>
                    <a:lnB>
                      <a:noFill/>
                    </a:lnB>
                    <a:solidFill>
                      <a:srgbClr val="F2F2F2"/>
                    </a:solidFill>
                  </a:tcPr>
                </a:tc>
                <a:tc>
                  <a:txBody>
                    <a:bodyPr/>
                    <a:lstStyle/>
                    <a:p>
                      <a:pPr algn="l" fontAlgn="ctr"/>
                      <a:r>
                        <a:rPr lang="en-US" sz="600" b="0" i="0" u="none" strike="noStrike">
                          <a:solidFill>
                            <a:srgbClr val="000000"/>
                          </a:solidFill>
                          <a:effectLst/>
                          <a:latin typeface="Calibri" panose="020F0502020204030204" pitchFamily="34" charset="0"/>
                        </a:rPr>
                        <a:t>ANS Grassroots Advocacy Tool 4/26/18</a:t>
                      </a:r>
                    </a:p>
                  </a:txBody>
                  <a:tcPr marL="4067" marR="4067" marT="4067" marB="0" anchor="ctr">
                    <a:lnL>
                      <a:noFill/>
                    </a:lnL>
                    <a:lnR>
                      <a:noFill/>
                    </a:lnR>
                    <a:lnT>
                      <a:noFill/>
                    </a:lnT>
                    <a:lnB>
                      <a:noFill/>
                    </a:lnB>
                    <a:solidFill>
                      <a:srgbClr val="F2F2F2"/>
                    </a:solidFill>
                  </a:tcPr>
                </a:tc>
                <a:tc>
                  <a:txBody>
                    <a:bodyPr/>
                    <a:lstStyle/>
                    <a:p>
                      <a:pPr algn="l" fontAlgn="ctr"/>
                      <a:r>
                        <a:rPr lang="en-US" sz="600" b="0" i="0" u="none" strike="noStrike">
                          <a:solidFill>
                            <a:srgbClr val="000000"/>
                          </a:solidFill>
                          <a:effectLst/>
                          <a:latin typeface="Calibri" panose="020F0502020204030204" pitchFamily="34" charset="0"/>
                        </a:rPr>
                        <a:t>Approved</a:t>
                      </a:r>
                    </a:p>
                  </a:txBody>
                  <a:tcPr marL="4067" marR="4067" marT="4067" marB="0" anchor="ctr">
                    <a:lnL>
                      <a:noFill/>
                    </a:lnL>
                    <a:lnR>
                      <a:noFill/>
                    </a:lnR>
                    <a:lnT>
                      <a:noFill/>
                    </a:lnT>
                    <a:lnB>
                      <a:noFill/>
                    </a:lnB>
                    <a:solidFill>
                      <a:srgbClr val="F2F2F2"/>
                    </a:solidFill>
                  </a:tcPr>
                </a:tc>
                <a:tc>
                  <a:txBody>
                    <a:bodyPr/>
                    <a:lstStyle/>
                    <a:p>
                      <a:pPr algn="l" fontAlgn="ctr"/>
                      <a:r>
                        <a:rPr lang="en-US" sz="600" b="0" i="0" u="none" strike="noStrike">
                          <a:solidFill>
                            <a:srgbClr val="000000"/>
                          </a:solidFill>
                          <a:effectLst/>
                          <a:latin typeface="Calibri" panose="020F0502020204030204" pitchFamily="34" charset="0"/>
                        </a:rPr>
                        <a:t> $                                            12,000 </a:t>
                      </a:r>
                    </a:p>
                  </a:txBody>
                  <a:tcPr marL="4067" marR="4067" marT="4067" marB="0" anchor="ctr">
                    <a:lnL>
                      <a:noFill/>
                    </a:lnL>
                    <a:lnR>
                      <a:noFill/>
                    </a:lnR>
                    <a:lnT>
                      <a:noFill/>
                    </a:lnT>
                    <a:lnB>
                      <a:noFill/>
                    </a:lnB>
                    <a:solidFill>
                      <a:srgbClr val="92D050"/>
                    </a:solidFill>
                  </a:tcPr>
                </a:tc>
                <a:tc>
                  <a:txBody>
                    <a:bodyPr/>
                    <a:lstStyle/>
                    <a:p>
                      <a:pPr algn="l" fontAlgn="ctr"/>
                      <a:r>
                        <a:rPr lang="en-US" sz="600" b="0" i="0" u="none" strike="noStrike">
                          <a:solidFill>
                            <a:srgbClr val="000000"/>
                          </a:solidFill>
                          <a:effectLst/>
                          <a:latin typeface="Calibri" panose="020F0502020204030204" pitchFamily="34" charset="0"/>
                        </a:rPr>
                        <a:t> $                                               8,000 </a:t>
                      </a:r>
                    </a:p>
                  </a:txBody>
                  <a:tcPr marL="4067" marR="4067" marT="4067" marB="0" anchor="ctr">
                    <a:lnL>
                      <a:noFill/>
                    </a:lnL>
                    <a:lnR>
                      <a:noFill/>
                    </a:lnR>
                    <a:lnT>
                      <a:noFill/>
                    </a:lnT>
                    <a:lnB>
                      <a:noFill/>
                    </a:lnB>
                    <a:solidFill>
                      <a:srgbClr val="FFFF00"/>
                    </a:solidFill>
                  </a:tcPr>
                </a:tc>
                <a:extLst>
                  <a:ext uri="{0D108BD9-81ED-4DB2-BD59-A6C34878D82A}">
                    <a16:rowId xmlns:a16="http://schemas.microsoft.com/office/drawing/2014/main" val="10001"/>
                  </a:ext>
                </a:extLst>
              </a:tr>
              <a:tr h="487682">
                <a:tc>
                  <a:txBody>
                    <a:bodyPr/>
                    <a:lstStyle/>
                    <a:p>
                      <a:pPr algn="l" fontAlgn="ctr"/>
                      <a:r>
                        <a:rPr lang="en-US" sz="600" b="0" i="0" u="none" strike="noStrike">
                          <a:solidFill>
                            <a:srgbClr val="000000"/>
                          </a:solidFill>
                          <a:effectLst/>
                          <a:latin typeface="Calibri" panose="020F0502020204030204" pitchFamily="34" charset="0"/>
                        </a:rPr>
                        <a:t>2018-02</a:t>
                      </a:r>
                    </a:p>
                  </a:txBody>
                  <a:tcPr marL="4067" marR="4067" marT="4067" marB="0" anchor="ctr">
                    <a:lnL>
                      <a:noFill/>
                    </a:lnL>
                    <a:lnR>
                      <a:noFill/>
                    </a:lnR>
                    <a:lnT>
                      <a:noFill/>
                    </a:lnT>
                    <a:lnB>
                      <a:noFill/>
                    </a:lnB>
                  </a:tcPr>
                </a:tc>
                <a:tc>
                  <a:txBody>
                    <a:bodyPr/>
                    <a:lstStyle/>
                    <a:p>
                      <a:pPr algn="l" fontAlgn="ctr"/>
                      <a:r>
                        <a:rPr lang="en-US" sz="600" b="0" i="0" u="none" strike="noStrike">
                          <a:solidFill>
                            <a:srgbClr val="000000"/>
                          </a:solidFill>
                          <a:effectLst/>
                          <a:latin typeface="Calibri" panose="020F0502020204030204" pitchFamily="34" charset="0"/>
                        </a:rPr>
                        <a:t>Idaho Local Section</a:t>
                      </a:r>
                    </a:p>
                  </a:txBody>
                  <a:tcPr marL="4067" marR="4067" marT="4067" marB="0" anchor="ctr">
                    <a:lnL>
                      <a:noFill/>
                    </a:lnL>
                    <a:lnR>
                      <a:noFill/>
                    </a:lnR>
                    <a:lnT>
                      <a:noFill/>
                    </a:lnT>
                    <a:lnB>
                      <a:noFill/>
                    </a:lnB>
                  </a:tcPr>
                </a:tc>
                <a:tc>
                  <a:txBody>
                    <a:bodyPr/>
                    <a:lstStyle/>
                    <a:p>
                      <a:pPr algn="r" fontAlgn="ctr"/>
                      <a:r>
                        <a:rPr lang="en-US" sz="600" b="0" i="0" u="none" strike="noStrike">
                          <a:solidFill>
                            <a:srgbClr val="000000"/>
                          </a:solidFill>
                          <a:effectLst/>
                          <a:latin typeface="Calibri" panose="020F0502020204030204" pitchFamily="34" charset="0"/>
                        </a:rPr>
                        <a:t>3/8/2018</a:t>
                      </a:r>
                    </a:p>
                  </a:txBody>
                  <a:tcPr marL="4067" marR="4067" marT="4067" marB="0" anchor="ctr">
                    <a:lnL>
                      <a:noFill/>
                    </a:lnL>
                    <a:lnR>
                      <a:noFill/>
                    </a:lnR>
                    <a:lnT>
                      <a:noFill/>
                    </a:lnT>
                    <a:lnB>
                      <a:noFill/>
                    </a:lnB>
                  </a:tcPr>
                </a:tc>
                <a:tc>
                  <a:txBody>
                    <a:bodyPr/>
                    <a:lstStyle/>
                    <a:p>
                      <a:pPr algn="l" fontAlgn="ctr"/>
                      <a:r>
                        <a:rPr lang="en-US" sz="600" b="0" i="0" u="none" strike="noStrike">
                          <a:solidFill>
                            <a:srgbClr val="000000"/>
                          </a:solidFill>
                          <a:effectLst/>
                          <a:latin typeface="Calibri" panose="020F0502020204030204" pitchFamily="34" charset="0"/>
                        </a:rPr>
                        <a:t> $           5,000 </a:t>
                      </a:r>
                    </a:p>
                  </a:txBody>
                  <a:tcPr marL="4067" marR="4067" marT="4067" marB="0" anchor="ctr">
                    <a:lnL>
                      <a:noFill/>
                    </a:lnL>
                    <a:lnR>
                      <a:noFill/>
                    </a:lnR>
                    <a:lnT>
                      <a:noFill/>
                    </a:lnT>
                    <a:lnB>
                      <a:noFill/>
                    </a:lnB>
                  </a:tcPr>
                </a:tc>
                <a:tc>
                  <a:txBody>
                    <a:bodyPr/>
                    <a:lstStyle/>
                    <a:p>
                      <a:pPr algn="l" fontAlgn="ctr"/>
                      <a:r>
                        <a:rPr lang="en-US" sz="600" b="0" i="0" u="none" strike="noStrike">
                          <a:solidFill>
                            <a:srgbClr val="000000"/>
                          </a:solidFill>
                          <a:effectLst/>
                          <a:latin typeface="Calibri" panose="020F0502020204030204" pitchFamily="34" charset="0"/>
                        </a:rPr>
                        <a:t>STEM Outreach - Western States 4/26/18</a:t>
                      </a:r>
                    </a:p>
                  </a:txBody>
                  <a:tcPr marL="4067" marR="4067" marT="4067" marB="0" anchor="ctr">
                    <a:lnL>
                      <a:noFill/>
                    </a:lnL>
                    <a:lnR>
                      <a:noFill/>
                    </a:lnR>
                    <a:lnT>
                      <a:noFill/>
                    </a:lnT>
                    <a:lnB>
                      <a:noFill/>
                    </a:lnB>
                  </a:tcPr>
                </a:tc>
                <a:tc>
                  <a:txBody>
                    <a:bodyPr/>
                    <a:lstStyle/>
                    <a:p>
                      <a:pPr algn="l" fontAlgn="ctr"/>
                      <a:r>
                        <a:rPr lang="en-US" sz="600" b="0" i="0" u="none" strike="noStrike">
                          <a:solidFill>
                            <a:srgbClr val="000000"/>
                          </a:solidFill>
                          <a:effectLst/>
                          <a:latin typeface="Calibri" panose="020F0502020204030204" pitchFamily="34" charset="0"/>
                        </a:rPr>
                        <a:t>Approved</a:t>
                      </a:r>
                    </a:p>
                  </a:txBody>
                  <a:tcPr marL="4067" marR="4067" marT="4067" marB="0" anchor="ctr">
                    <a:lnL>
                      <a:noFill/>
                    </a:lnL>
                    <a:lnR>
                      <a:noFill/>
                    </a:lnR>
                    <a:lnT>
                      <a:noFill/>
                    </a:lnT>
                    <a:lnB>
                      <a:noFill/>
                    </a:lnB>
                  </a:tcPr>
                </a:tc>
                <a:tc>
                  <a:txBody>
                    <a:bodyPr/>
                    <a:lstStyle/>
                    <a:p>
                      <a:pPr algn="l" fontAlgn="b"/>
                      <a:r>
                        <a:rPr lang="en-US" sz="600" b="0" i="0" u="none" strike="noStrike">
                          <a:solidFill>
                            <a:srgbClr val="000000"/>
                          </a:solidFill>
                          <a:effectLst/>
                          <a:latin typeface="Calibri" panose="020F0502020204030204" pitchFamily="34" charset="0"/>
                        </a:rPr>
                        <a:t> $                                               2,500 </a:t>
                      </a:r>
                    </a:p>
                  </a:txBody>
                  <a:tcPr marL="4067" marR="4067" marT="4067" marB="0" anchor="b">
                    <a:lnL>
                      <a:noFill/>
                    </a:lnL>
                    <a:lnR>
                      <a:noFill/>
                    </a:lnR>
                    <a:lnT>
                      <a:noFill/>
                    </a:lnT>
                    <a:lnB>
                      <a:noFill/>
                    </a:lnB>
                    <a:solidFill>
                      <a:srgbClr val="92D05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4067" marR="4067" marT="4067" marB="0" anchor="b">
                    <a:lnL>
                      <a:noFill/>
                    </a:lnL>
                    <a:lnR>
                      <a:noFill/>
                    </a:lnR>
                    <a:lnT>
                      <a:noFill/>
                    </a:lnT>
                    <a:lnB>
                      <a:noFill/>
                    </a:lnB>
                    <a:solidFill>
                      <a:srgbClr val="FFFF00"/>
                    </a:solidFill>
                  </a:tcPr>
                </a:tc>
                <a:extLst>
                  <a:ext uri="{0D108BD9-81ED-4DB2-BD59-A6C34878D82A}">
                    <a16:rowId xmlns:a16="http://schemas.microsoft.com/office/drawing/2014/main" val="10002"/>
                  </a:ext>
                </a:extLst>
              </a:tr>
              <a:tr h="487682">
                <a:tc>
                  <a:txBody>
                    <a:bodyPr/>
                    <a:lstStyle/>
                    <a:p>
                      <a:pPr algn="l" fontAlgn="ctr"/>
                      <a:r>
                        <a:rPr lang="en-US" sz="600" b="0" i="0" u="none" strike="noStrike">
                          <a:solidFill>
                            <a:srgbClr val="000000"/>
                          </a:solidFill>
                          <a:effectLst/>
                          <a:latin typeface="Calibri" panose="020F0502020204030204" pitchFamily="34" charset="0"/>
                        </a:rPr>
                        <a:t>2018-03</a:t>
                      </a:r>
                    </a:p>
                  </a:txBody>
                  <a:tcPr marL="4067" marR="4067" marT="4067" marB="0" anchor="ctr">
                    <a:lnL>
                      <a:noFill/>
                    </a:lnL>
                    <a:lnR>
                      <a:noFill/>
                    </a:lnR>
                    <a:lnT>
                      <a:noFill/>
                    </a:lnT>
                    <a:lnB>
                      <a:noFill/>
                    </a:lnB>
                  </a:tcPr>
                </a:tc>
                <a:tc>
                  <a:txBody>
                    <a:bodyPr/>
                    <a:lstStyle/>
                    <a:p>
                      <a:pPr algn="l" fontAlgn="ctr"/>
                      <a:r>
                        <a:rPr lang="en-US" sz="600" b="0" i="0" u="none" strike="noStrike">
                          <a:solidFill>
                            <a:srgbClr val="000000"/>
                          </a:solidFill>
                          <a:effectLst/>
                          <a:latin typeface="Calibri" panose="020F0502020204030204" pitchFamily="34" charset="0"/>
                        </a:rPr>
                        <a:t>Colrado Local Section</a:t>
                      </a:r>
                    </a:p>
                  </a:txBody>
                  <a:tcPr marL="4067" marR="4067" marT="4067" marB="0" anchor="ctr">
                    <a:lnL>
                      <a:noFill/>
                    </a:lnL>
                    <a:lnR>
                      <a:noFill/>
                    </a:lnR>
                    <a:lnT>
                      <a:noFill/>
                    </a:lnT>
                    <a:lnB>
                      <a:noFill/>
                    </a:lnB>
                    <a:solidFill>
                      <a:srgbClr val="E7E6E6"/>
                    </a:solidFill>
                  </a:tcPr>
                </a:tc>
                <a:tc>
                  <a:txBody>
                    <a:bodyPr/>
                    <a:lstStyle/>
                    <a:p>
                      <a:pPr algn="r" fontAlgn="ctr"/>
                      <a:r>
                        <a:rPr lang="en-US" sz="600" b="0" i="0" u="none" strike="noStrike">
                          <a:solidFill>
                            <a:srgbClr val="000000"/>
                          </a:solidFill>
                          <a:effectLst/>
                          <a:latin typeface="Calibri" panose="020F0502020204030204" pitchFamily="34" charset="0"/>
                        </a:rPr>
                        <a:t>3/19/2018</a:t>
                      </a:r>
                    </a:p>
                  </a:txBody>
                  <a:tcPr marL="4067" marR="4067" marT="4067" marB="0" anchor="ctr">
                    <a:lnL>
                      <a:noFill/>
                    </a:lnL>
                    <a:lnR>
                      <a:noFill/>
                    </a:lnR>
                    <a:lnT>
                      <a:noFill/>
                    </a:lnT>
                    <a:lnB>
                      <a:noFill/>
                    </a:lnB>
                    <a:solidFill>
                      <a:srgbClr val="F2F2F2"/>
                    </a:solidFill>
                  </a:tcPr>
                </a:tc>
                <a:tc>
                  <a:txBody>
                    <a:bodyPr/>
                    <a:lstStyle/>
                    <a:p>
                      <a:pPr algn="l" fontAlgn="ctr"/>
                      <a:r>
                        <a:rPr lang="en-US" sz="600" b="0" i="0" u="none" strike="noStrike">
                          <a:solidFill>
                            <a:srgbClr val="000000"/>
                          </a:solidFill>
                          <a:effectLst/>
                          <a:latin typeface="Calibri" panose="020F0502020204030204" pitchFamily="34" charset="0"/>
                        </a:rPr>
                        <a:t> $      200,000 </a:t>
                      </a:r>
                    </a:p>
                  </a:txBody>
                  <a:tcPr marL="4067" marR="4067" marT="4067" marB="0" anchor="ctr">
                    <a:lnL>
                      <a:noFill/>
                    </a:lnL>
                    <a:lnR>
                      <a:noFill/>
                    </a:lnR>
                    <a:lnT>
                      <a:noFill/>
                    </a:lnT>
                    <a:lnB>
                      <a:noFill/>
                    </a:lnB>
                    <a:solidFill>
                      <a:srgbClr val="F2F2F2"/>
                    </a:solidFill>
                  </a:tcPr>
                </a:tc>
                <a:tc>
                  <a:txBody>
                    <a:bodyPr/>
                    <a:lstStyle/>
                    <a:p>
                      <a:pPr algn="l" fontAlgn="ctr"/>
                      <a:r>
                        <a:rPr lang="en-US" sz="600" b="0" i="0" u="none" strike="noStrike">
                          <a:solidFill>
                            <a:srgbClr val="000000"/>
                          </a:solidFill>
                          <a:effectLst/>
                          <a:latin typeface="Calibri" panose="020F0502020204030204" pitchFamily="34" charset="0"/>
                        </a:rPr>
                        <a:t>Reducing Operating Costs at Nuclear Power Plants</a:t>
                      </a:r>
                    </a:p>
                  </a:txBody>
                  <a:tcPr marL="4067" marR="4067" marT="4067" marB="0" anchor="ctr">
                    <a:lnL>
                      <a:noFill/>
                    </a:lnL>
                    <a:lnR>
                      <a:noFill/>
                    </a:lnR>
                    <a:lnT>
                      <a:noFill/>
                    </a:lnT>
                    <a:lnB>
                      <a:noFill/>
                    </a:lnB>
                    <a:solidFill>
                      <a:srgbClr val="E7E6E6"/>
                    </a:solidFill>
                  </a:tcPr>
                </a:tc>
                <a:tc>
                  <a:txBody>
                    <a:bodyPr/>
                    <a:lstStyle/>
                    <a:p>
                      <a:pPr algn="l" fontAlgn="ctr"/>
                      <a:r>
                        <a:rPr lang="en-US" sz="600" b="0" i="0" u="none" strike="noStrike">
                          <a:solidFill>
                            <a:srgbClr val="000000"/>
                          </a:solidFill>
                          <a:effectLst/>
                          <a:latin typeface="Calibri" panose="020F0502020204030204" pitchFamily="34" charset="0"/>
                        </a:rPr>
                        <a:t>(Returned with comments)</a:t>
                      </a:r>
                    </a:p>
                  </a:txBody>
                  <a:tcPr marL="4067" marR="4067" marT="4067" marB="0" anchor="ctr">
                    <a:lnL>
                      <a:noFill/>
                    </a:lnL>
                    <a:lnR>
                      <a:noFill/>
                    </a:lnR>
                    <a:lnT>
                      <a:noFill/>
                    </a:lnT>
                    <a:lnB>
                      <a:noFill/>
                    </a:lnB>
                    <a:solidFill>
                      <a:srgbClr val="FCE4D6"/>
                    </a:solidFill>
                  </a:tcPr>
                </a:tc>
                <a:tc>
                  <a:txBody>
                    <a:bodyPr/>
                    <a:lstStyle/>
                    <a:p>
                      <a:pPr algn="l" fontAlgn="ctr"/>
                      <a:r>
                        <a:rPr lang="en-US" sz="600" b="0" i="0" u="none" strike="noStrike">
                          <a:solidFill>
                            <a:srgbClr val="000000"/>
                          </a:solidFill>
                          <a:effectLst/>
                          <a:latin typeface="Calibri" panose="020F0502020204030204" pitchFamily="34" charset="0"/>
                        </a:rPr>
                        <a:t> $                                                     -   </a:t>
                      </a:r>
                    </a:p>
                  </a:txBody>
                  <a:tcPr marL="4067" marR="4067" marT="4067" marB="0" anchor="ctr">
                    <a:lnL>
                      <a:noFill/>
                    </a:lnL>
                    <a:lnR>
                      <a:noFill/>
                    </a:lnR>
                    <a:lnT>
                      <a:noFill/>
                    </a:lnT>
                    <a:lnB>
                      <a:noFill/>
                    </a:lnB>
                    <a:solidFill>
                      <a:srgbClr val="92D050"/>
                    </a:solidFill>
                  </a:tcPr>
                </a:tc>
                <a:tc>
                  <a:txBody>
                    <a:bodyPr/>
                    <a:lstStyle/>
                    <a:p>
                      <a:pPr algn="l" fontAlgn="ctr"/>
                      <a:r>
                        <a:rPr lang="en-US" sz="600" b="0" i="0" u="none" strike="noStrike">
                          <a:solidFill>
                            <a:srgbClr val="000000"/>
                          </a:solidFill>
                          <a:effectLst/>
                          <a:latin typeface="Calibri" panose="020F0502020204030204" pitchFamily="34" charset="0"/>
                        </a:rPr>
                        <a:t> </a:t>
                      </a:r>
                    </a:p>
                  </a:txBody>
                  <a:tcPr marL="4067" marR="4067" marT="4067" marB="0" anchor="ctr">
                    <a:lnL>
                      <a:noFill/>
                    </a:lnL>
                    <a:lnR>
                      <a:noFill/>
                    </a:lnR>
                    <a:lnT>
                      <a:noFill/>
                    </a:lnT>
                    <a:lnB>
                      <a:noFill/>
                    </a:lnB>
                    <a:solidFill>
                      <a:srgbClr val="FFFF00"/>
                    </a:solidFill>
                  </a:tcPr>
                </a:tc>
                <a:extLst>
                  <a:ext uri="{0D108BD9-81ED-4DB2-BD59-A6C34878D82A}">
                    <a16:rowId xmlns:a16="http://schemas.microsoft.com/office/drawing/2014/main" val="10003"/>
                  </a:ext>
                </a:extLst>
              </a:tr>
              <a:tr h="466993">
                <a:tc>
                  <a:txBody>
                    <a:bodyPr/>
                    <a:lstStyle/>
                    <a:p>
                      <a:pPr algn="l" fontAlgn="b"/>
                      <a:r>
                        <a:rPr lang="en-US" sz="600" b="0" i="0" u="none" strike="noStrike">
                          <a:solidFill>
                            <a:srgbClr val="000000"/>
                          </a:solidFill>
                          <a:effectLst/>
                          <a:latin typeface="Calibri" panose="020F0502020204030204" pitchFamily="34" charset="0"/>
                        </a:rPr>
                        <a:t>2018-04</a:t>
                      </a:r>
                    </a:p>
                  </a:txBody>
                  <a:tcPr marL="4067" marR="4067" marT="4067" marB="0" anchor="b">
                    <a:lnL>
                      <a:noFill/>
                    </a:lnL>
                    <a:lnR>
                      <a:noFill/>
                    </a:lnR>
                    <a:lnT>
                      <a:noFill/>
                    </a:lnT>
                    <a:lnB>
                      <a:noFill/>
                    </a:lnB>
                  </a:tcPr>
                </a:tc>
                <a:tc>
                  <a:txBody>
                    <a:bodyPr/>
                    <a:lstStyle/>
                    <a:p>
                      <a:pPr algn="l" fontAlgn="b"/>
                      <a:r>
                        <a:rPr lang="en-US" sz="600" b="0" i="0" u="none" strike="noStrike">
                          <a:solidFill>
                            <a:srgbClr val="000000"/>
                          </a:solidFill>
                          <a:effectLst/>
                          <a:latin typeface="Calibri" panose="020F0502020204030204" pitchFamily="34" charset="0"/>
                        </a:rPr>
                        <a:t>Idaho Local Section</a:t>
                      </a:r>
                    </a:p>
                  </a:txBody>
                  <a:tcPr marL="4067" marR="4067" marT="4067"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3/20/2018</a:t>
                      </a:r>
                    </a:p>
                  </a:txBody>
                  <a:tcPr marL="4067" marR="4067" marT="4067" marB="0" anchor="b">
                    <a:lnL>
                      <a:noFill/>
                    </a:lnL>
                    <a:lnR>
                      <a:noFill/>
                    </a:lnR>
                    <a:lnT>
                      <a:noFill/>
                    </a:lnT>
                    <a:lnB>
                      <a:noFill/>
                    </a:lnB>
                  </a:tcPr>
                </a:tc>
                <a:tc>
                  <a:txBody>
                    <a:bodyPr/>
                    <a:lstStyle/>
                    <a:p>
                      <a:pPr algn="l" fontAlgn="b"/>
                      <a:r>
                        <a:rPr lang="en-US" sz="600" b="0" i="0" u="none" strike="noStrike">
                          <a:solidFill>
                            <a:srgbClr val="000000"/>
                          </a:solidFill>
                          <a:effectLst/>
                          <a:latin typeface="Calibri" panose="020F0502020204030204" pitchFamily="34" charset="0"/>
                        </a:rPr>
                        <a:t> $      100,000 </a:t>
                      </a:r>
                    </a:p>
                  </a:txBody>
                  <a:tcPr marL="4067" marR="4067" marT="4067" marB="0" anchor="b">
                    <a:lnL>
                      <a:noFill/>
                    </a:lnL>
                    <a:lnR>
                      <a:noFill/>
                    </a:lnR>
                    <a:lnT>
                      <a:noFill/>
                    </a:lnT>
                    <a:lnB>
                      <a:noFill/>
                    </a:lnB>
                  </a:tcPr>
                </a:tc>
                <a:tc>
                  <a:txBody>
                    <a:bodyPr/>
                    <a:lstStyle/>
                    <a:p>
                      <a:pPr algn="l" fontAlgn="b"/>
                      <a:r>
                        <a:rPr lang="en-US" sz="600" b="0" i="0" u="none" strike="noStrike">
                          <a:solidFill>
                            <a:srgbClr val="000000"/>
                          </a:solidFill>
                          <a:effectLst/>
                          <a:latin typeface="Calibri" panose="020F0502020204030204" pitchFamily="34" charset="0"/>
                        </a:rPr>
                        <a:t>Disposal of spent nuclear fuel and high-level radioactive waste </a:t>
                      </a:r>
                    </a:p>
                  </a:txBody>
                  <a:tcPr marL="4067" marR="4067" marT="4067" marB="0" anchor="b">
                    <a:lnL>
                      <a:noFill/>
                    </a:lnL>
                    <a:lnR>
                      <a:noFill/>
                    </a:lnR>
                    <a:lnT>
                      <a:noFill/>
                    </a:lnT>
                    <a:lnB>
                      <a:noFill/>
                    </a:lnB>
                  </a:tcPr>
                </a:tc>
                <a:tc>
                  <a:txBody>
                    <a:bodyPr/>
                    <a:lstStyle/>
                    <a:p>
                      <a:pPr algn="l" fontAlgn="b"/>
                      <a:r>
                        <a:rPr lang="en-US" sz="600" b="0" i="0" u="none" strike="noStrike">
                          <a:solidFill>
                            <a:srgbClr val="000000"/>
                          </a:solidFill>
                          <a:effectLst/>
                          <a:latin typeface="Calibri" panose="020F0502020204030204" pitchFamily="34" charset="0"/>
                        </a:rPr>
                        <a:t>(Returned with comments)</a:t>
                      </a:r>
                    </a:p>
                  </a:txBody>
                  <a:tcPr marL="4067" marR="4067" marT="4067" marB="0" anchor="b">
                    <a:lnL>
                      <a:noFill/>
                    </a:lnL>
                    <a:lnR>
                      <a:noFill/>
                    </a:lnR>
                    <a:lnT>
                      <a:noFill/>
                    </a:lnT>
                    <a:lnB>
                      <a:noFill/>
                    </a:lnB>
                    <a:solidFill>
                      <a:srgbClr val="FCE4D6"/>
                    </a:solidFill>
                  </a:tcPr>
                </a:tc>
                <a:tc>
                  <a:txBody>
                    <a:bodyPr/>
                    <a:lstStyle/>
                    <a:p>
                      <a:pPr algn="l" fontAlgn="b"/>
                      <a:r>
                        <a:rPr lang="en-US" sz="600" b="0" i="0" u="none" strike="noStrike">
                          <a:solidFill>
                            <a:srgbClr val="000000"/>
                          </a:solidFill>
                          <a:effectLst/>
                          <a:latin typeface="Calibri" panose="020F0502020204030204" pitchFamily="34" charset="0"/>
                        </a:rPr>
                        <a:t> $                                                     -   </a:t>
                      </a:r>
                    </a:p>
                  </a:txBody>
                  <a:tcPr marL="4067" marR="4067" marT="4067" marB="0" anchor="b">
                    <a:lnL>
                      <a:noFill/>
                    </a:lnL>
                    <a:lnR>
                      <a:noFill/>
                    </a:lnR>
                    <a:lnT>
                      <a:noFill/>
                    </a:lnT>
                    <a:lnB>
                      <a:noFill/>
                    </a:lnB>
                    <a:solidFill>
                      <a:srgbClr val="92D05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4067" marR="4067" marT="4067" marB="0" anchor="b">
                    <a:lnL>
                      <a:noFill/>
                    </a:lnL>
                    <a:lnR>
                      <a:noFill/>
                    </a:lnR>
                    <a:lnT>
                      <a:noFill/>
                    </a:lnT>
                    <a:lnB>
                      <a:noFill/>
                    </a:lnB>
                    <a:solidFill>
                      <a:srgbClr val="FFFF00"/>
                    </a:solidFill>
                  </a:tcPr>
                </a:tc>
                <a:extLst>
                  <a:ext uri="{0D108BD9-81ED-4DB2-BD59-A6C34878D82A}">
                    <a16:rowId xmlns:a16="http://schemas.microsoft.com/office/drawing/2014/main" val="10004"/>
                  </a:ext>
                </a:extLst>
              </a:tr>
              <a:tr h="923829">
                <a:tc>
                  <a:txBody>
                    <a:bodyPr/>
                    <a:lstStyle/>
                    <a:p>
                      <a:pPr algn="l" fontAlgn="t"/>
                      <a:r>
                        <a:rPr lang="en-US" sz="600" b="0" i="0" u="none" strike="noStrike">
                          <a:solidFill>
                            <a:srgbClr val="000000"/>
                          </a:solidFill>
                          <a:effectLst/>
                          <a:latin typeface="Calibri" panose="020F0502020204030204" pitchFamily="34" charset="0"/>
                        </a:rPr>
                        <a:t>2018-05</a:t>
                      </a:r>
                    </a:p>
                  </a:txBody>
                  <a:tcPr marL="4067" marR="4067" marT="4067" marB="0">
                    <a:lnL>
                      <a:noFill/>
                    </a:lnL>
                    <a:lnR>
                      <a:noFill/>
                    </a:lnR>
                    <a:lnT>
                      <a:noFill/>
                    </a:lnT>
                    <a:lnB>
                      <a:noFill/>
                    </a:lnB>
                  </a:tcPr>
                </a:tc>
                <a:tc>
                  <a:txBody>
                    <a:bodyPr/>
                    <a:lstStyle/>
                    <a:p>
                      <a:pPr algn="l" fontAlgn="t"/>
                      <a:r>
                        <a:rPr lang="en-US" sz="600" b="0" i="0" u="none" strike="noStrike">
                          <a:solidFill>
                            <a:srgbClr val="000000"/>
                          </a:solidFill>
                          <a:effectLst/>
                          <a:latin typeface="Calibri" panose="020F0502020204030204" pitchFamily="34" charset="0"/>
                        </a:rPr>
                        <a:t>Las Vegas Local Section</a:t>
                      </a:r>
                    </a:p>
                  </a:txBody>
                  <a:tcPr marL="4067" marR="4067" marT="4067" marB="0">
                    <a:lnL>
                      <a:noFill/>
                    </a:lnL>
                    <a:lnR>
                      <a:noFill/>
                    </a:lnR>
                    <a:lnT>
                      <a:noFill/>
                    </a:lnT>
                    <a:lnB>
                      <a:noFill/>
                    </a:lnB>
                    <a:solidFill>
                      <a:srgbClr val="E7E6E6"/>
                    </a:solidFill>
                  </a:tcPr>
                </a:tc>
                <a:tc>
                  <a:txBody>
                    <a:bodyPr/>
                    <a:lstStyle/>
                    <a:p>
                      <a:pPr algn="r" fontAlgn="t"/>
                      <a:r>
                        <a:rPr lang="en-US" sz="600" b="0" i="0" u="none" strike="noStrike">
                          <a:solidFill>
                            <a:srgbClr val="000000"/>
                          </a:solidFill>
                          <a:effectLst/>
                          <a:latin typeface="Calibri" panose="020F0502020204030204" pitchFamily="34" charset="0"/>
                        </a:rPr>
                        <a:t>4/16/2018</a:t>
                      </a:r>
                    </a:p>
                  </a:txBody>
                  <a:tcPr marL="4067" marR="4067" marT="4067" marB="0">
                    <a:lnL>
                      <a:noFill/>
                    </a:lnL>
                    <a:lnR>
                      <a:noFill/>
                    </a:lnR>
                    <a:lnT>
                      <a:noFill/>
                    </a:lnT>
                    <a:lnB>
                      <a:noFill/>
                    </a:lnB>
                    <a:solidFill>
                      <a:srgbClr val="E7E6E6"/>
                    </a:solidFill>
                  </a:tcPr>
                </a:tc>
                <a:tc>
                  <a:txBody>
                    <a:bodyPr/>
                    <a:lstStyle/>
                    <a:p>
                      <a:pPr algn="l" fontAlgn="t"/>
                      <a:r>
                        <a:rPr lang="en-US" sz="600" b="0" i="0" u="none" strike="noStrike">
                          <a:solidFill>
                            <a:srgbClr val="000000"/>
                          </a:solidFill>
                          <a:effectLst/>
                          <a:latin typeface="Calibri" panose="020F0502020204030204" pitchFamily="34" charset="0"/>
                        </a:rPr>
                        <a:t> $         10,900 </a:t>
                      </a:r>
                    </a:p>
                  </a:txBody>
                  <a:tcPr marL="4067" marR="4067" marT="4067" marB="0">
                    <a:lnL>
                      <a:noFill/>
                    </a:lnL>
                    <a:lnR>
                      <a:noFill/>
                    </a:lnR>
                    <a:lnT>
                      <a:noFill/>
                    </a:lnT>
                    <a:lnB>
                      <a:noFill/>
                    </a:lnB>
                    <a:solidFill>
                      <a:srgbClr val="E7E6E6"/>
                    </a:solidFill>
                  </a:tcPr>
                </a:tc>
                <a:tc>
                  <a:txBody>
                    <a:bodyPr/>
                    <a:lstStyle/>
                    <a:p>
                      <a:pPr algn="l" fontAlgn="t"/>
                      <a:r>
                        <a:rPr lang="en-US" sz="600" b="0" i="0" u="none" strike="noStrike">
                          <a:solidFill>
                            <a:srgbClr val="000000"/>
                          </a:solidFill>
                          <a:effectLst/>
                          <a:latin typeface="Calibri" panose="020F0502020204030204" pitchFamily="34" charset="0"/>
                        </a:rPr>
                        <a:t>Workshops for Boy Scouts Nuclear Science Merit Badge and Girl Scouts Know Nuclear Badge</a:t>
                      </a:r>
                    </a:p>
                  </a:txBody>
                  <a:tcPr marL="4067" marR="4067" marT="4067" marB="0">
                    <a:lnL>
                      <a:noFill/>
                    </a:lnL>
                    <a:lnR>
                      <a:noFill/>
                    </a:lnR>
                    <a:lnT>
                      <a:noFill/>
                    </a:lnT>
                    <a:lnB>
                      <a:noFill/>
                    </a:lnB>
                    <a:solidFill>
                      <a:srgbClr val="E7E6E6"/>
                    </a:solidFill>
                  </a:tcPr>
                </a:tc>
                <a:tc>
                  <a:txBody>
                    <a:bodyPr/>
                    <a:lstStyle/>
                    <a:p>
                      <a:pPr algn="l" fontAlgn="t"/>
                      <a:r>
                        <a:rPr lang="en-US" sz="600" b="0" i="0" u="none" strike="noStrike">
                          <a:solidFill>
                            <a:srgbClr val="000000"/>
                          </a:solidFill>
                          <a:effectLst/>
                          <a:latin typeface="Calibri" panose="020F0502020204030204" pitchFamily="34" charset="0"/>
                        </a:rPr>
                        <a:t>Approved</a:t>
                      </a:r>
                    </a:p>
                  </a:txBody>
                  <a:tcPr marL="4067" marR="4067" marT="4067" marB="0">
                    <a:lnL>
                      <a:noFill/>
                    </a:lnL>
                    <a:lnR>
                      <a:noFill/>
                    </a:lnR>
                    <a:lnT>
                      <a:noFill/>
                    </a:lnT>
                    <a:lnB>
                      <a:noFill/>
                    </a:lnB>
                    <a:solidFill>
                      <a:srgbClr val="E7E6E6"/>
                    </a:solidFill>
                  </a:tcPr>
                </a:tc>
                <a:tc>
                  <a:txBody>
                    <a:bodyPr/>
                    <a:lstStyle/>
                    <a:p>
                      <a:pPr algn="l" fontAlgn="t"/>
                      <a:r>
                        <a:rPr lang="en-US" sz="600" b="0" i="0" u="none" strike="noStrike">
                          <a:solidFill>
                            <a:srgbClr val="000000"/>
                          </a:solidFill>
                          <a:effectLst/>
                          <a:latin typeface="Calibri" panose="020F0502020204030204" pitchFamily="34" charset="0"/>
                        </a:rPr>
                        <a:t> $                                               3,200 </a:t>
                      </a:r>
                    </a:p>
                  </a:txBody>
                  <a:tcPr marL="4067" marR="4067" marT="4067" marB="0">
                    <a:lnL>
                      <a:noFill/>
                    </a:lnL>
                    <a:lnR>
                      <a:noFill/>
                    </a:lnR>
                    <a:lnT>
                      <a:noFill/>
                    </a:lnT>
                    <a:lnB>
                      <a:noFill/>
                    </a:lnB>
                    <a:solidFill>
                      <a:srgbClr val="92D050"/>
                    </a:solidFill>
                  </a:tcPr>
                </a:tc>
                <a:tc>
                  <a:txBody>
                    <a:bodyPr/>
                    <a:lstStyle/>
                    <a:p>
                      <a:pPr algn="l" fontAlgn="t"/>
                      <a:r>
                        <a:rPr lang="en-US" sz="600" b="0" i="0" u="none" strike="noStrike">
                          <a:solidFill>
                            <a:srgbClr val="000000"/>
                          </a:solidFill>
                          <a:effectLst/>
                          <a:latin typeface="Calibri" panose="020F0502020204030204" pitchFamily="34" charset="0"/>
                        </a:rPr>
                        <a:t> </a:t>
                      </a:r>
                    </a:p>
                  </a:txBody>
                  <a:tcPr marL="4067" marR="4067" marT="4067" marB="0">
                    <a:lnL>
                      <a:noFill/>
                    </a:lnL>
                    <a:lnR>
                      <a:noFill/>
                    </a:lnR>
                    <a:lnT>
                      <a:noFill/>
                    </a:lnT>
                    <a:lnB>
                      <a:noFill/>
                    </a:lnB>
                    <a:solidFill>
                      <a:srgbClr val="FFFF00"/>
                    </a:solidFill>
                  </a:tcPr>
                </a:tc>
                <a:extLst>
                  <a:ext uri="{0D108BD9-81ED-4DB2-BD59-A6C34878D82A}">
                    <a16:rowId xmlns:a16="http://schemas.microsoft.com/office/drawing/2014/main" val="10005"/>
                  </a:ext>
                </a:extLst>
              </a:tr>
              <a:tr h="487682">
                <a:tc>
                  <a:txBody>
                    <a:bodyPr/>
                    <a:lstStyle/>
                    <a:p>
                      <a:pPr algn="l" fontAlgn="ctr"/>
                      <a:r>
                        <a:rPr lang="en-US" sz="600" b="0" i="0" u="none" strike="noStrike">
                          <a:solidFill>
                            <a:srgbClr val="000000"/>
                          </a:solidFill>
                          <a:effectLst/>
                          <a:latin typeface="Calibri" panose="020F0502020204030204" pitchFamily="34" charset="0"/>
                        </a:rPr>
                        <a:t>2018-06</a:t>
                      </a:r>
                    </a:p>
                  </a:txBody>
                  <a:tcPr marL="4067" marR="4067" marT="4067" marB="0" anchor="ctr">
                    <a:lnL>
                      <a:noFill/>
                    </a:lnL>
                    <a:lnR>
                      <a:noFill/>
                    </a:lnR>
                    <a:lnT>
                      <a:noFill/>
                    </a:lnT>
                    <a:lnB>
                      <a:noFill/>
                    </a:lnB>
                  </a:tcPr>
                </a:tc>
                <a:tc>
                  <a:txBody>
                    <a:bodyPr/>
                    <a:lstStyle/>
                    <a:p>
                      <a:pPr algn="l" fontAlgn="ctr"/>
                      <a:r>
                        <a:rPr lang="en-US" sz="600" b="0" i="0" u="none" strike="noStrike">
                          <a:solidFill>
                            <a:srgbClr val="000000"/>
                          </a:solidFill>
                          <a:effectLst/>
                          <a:latin typeface="Calibri" panose="020F0502020204030204" pitchFamily="34" charset="0"/>
                        </a:rPr>
                        <a:t>Las Vegas Local Section</a:t>
                      </a:r>
                    </a:p>
                  </a:txBody>
                  <a:tcPr marL="4067" marR="4067" marT="4067" marB="0" anchor="ctr">
                    <a:lnL>
                      <a:noFill/>
                    </a:lnL>
                    <a:lnR>
                      <a:noFill/>
                    </a:lnR>
                    <a:lnT>
                      <a:noFill/>
                    </a:lnT>
                    <a:lnB>
                      <a:noFill/>
                    </a:lnB>
                  </a:tcPr>
                </a:tc>
                <a:tc>
                  <a:txBody>
                    <a:bodyPr/>
                    <a:lstStyle/>
                    <a:p>
                      <a:pPr algn="r" fontAlgn="ctr"/>
                      <a:r>
                        <a:rPr lang="en-US" sz="600" b="0" i="0" u="none" strike="noStrike">
                          <a:solidFill>
                            <a:srgbClr val="000000"/>
                          </a:solidFill>
                          <a:effectLst/>
                          <a:latin typeface="Calibri" panose="020F0502020204030204" pitchFamily="34" charset="0"/>
                        </a:rPr>
                        <a:t>4/16/2018</a:t>
                      </a:r>
                    </a:p>
                  </a:txBody>
                  <a:tcPr marL="4067" marR="4067" marT="4067" marB="0" anchor="ctr">
                    <a:lnL>
                      <a:noFill/>
                    </a:lnL>
                    <a:lnR>
                      <a:noFill/>
                    </a:lnR>
                    <a:lnT>
                      <a:noFill/>
                    </a:lnT>
                    <a:lnB>
                      <a:noFill/>
                    </a:lnB>
                  </a:tcPr>
                </a:tc>
                <a:tc>
                  <a:txBody>
                    <a:bodyPr/>
                    <a:lstStyle/>
                    <a:p>
                      <a:pPr algn="r" fontAlgn="ctr"/>
                      <a:r>
                        <a:rPr lang="en-US" sz="600" b="0" i="0" u="none" strike="noStrike">
                          <a:solidFill>
                            <a:srgbClr val="000000"/>
                          </a:solidFill>
                          <a:effectLst/>
                          <a:latin typeface="Calibri" panose="020F0502020204030204" pitchFamily="34" charset="0"/>
                        </a:rPr>
                        <a:t>$11,900 </a:t>
                      </a:r>
                    </a:p>
                  </a:txBody>
                  <a:tcPr marL="4067" marR="4067" marT="4067" marB="0" anchor="ctr">
                    <a:lnL>
                      <a:noFill/>
                    </a:lnL>
                    <a:lnR>
                      <a:noFill/>
                    </a:lnR>
                    <a:lnT>
                      <a:noFill/>
                    </a:lnT>
                    <a:lnB>
                      <a:noFill/>
                    </a:lnB>
                  </a:tcPr>
                </a:tc>
                <a:tc>
                  <a:txBody>
                    <a:bodyPr/>
                    <a:lstStyle/>
                    <a:p>
                      <a:pPr algn="l" fontAlgn="ctr"/>
                      <a:r>
                        <a:rPr lang="en-US" sz="600" b="0" i="0" u="none" strike="noStrike">
                          <a:solidFill>
                            <a:srgbClr val="000000"/>
                          </a:solidFill>
                          <a:effectLst/>
                          <a:latin typeface="Calibri" panose="020F0502020204030204" pitchFamily="34" charset="0"/>
                        </a:rPr>
                        <a:t>Support Yucca Mountain and Benefits to Nevada</a:t>
                      </a:r>
                    </a:p>
                  </a:txBody>
                  <a:tcPr marL="4067" marR="4067" marT="4067" marB="0" anchor="ctr">
                    <a:lnL>
                      <a:noFill/>
                    </a:lnL>
                    <a:lnR>
                      <a:noFill/>
                    </a:lnR>
                    <a:lnT>
                      <a:noFill/>
                    </a:lnT>
                    <a:lnB>
                      <a:noFill/>
                    </a:lnB>
                  </a:tcPr>
                </a:tc>
                <a:tc>
                  <a:txBody>
                    <a:bodyPr/>
                    <a:lstStyle/>
                    <a:p>
                      <a:pPr algn="l" fontAlgn="ctr"/>
                      <a:r>
                        <a:rPr lang="en-US" sz="600" b="0" i="0" u="none" strike="noStrike">
                          <a:solidFill>
                            <a:srgbClr val="000000"/>
                          </a:solidFill>
                          <a:effectLst/>
                          <a:latin typeface="Calibri" panose="020F0502020204030204" pitchFamily="34" charset="0"/>
                        </a:rPr>
                        <a:t>Approved</a:t>
                      </a:r>
                    </a:p>
                  </a:txBody>
                  <a:tcPr marL="4067" marR="4067" marT="4067" marB="0" anchor="ctr">
                    <a:lnL>
                      <a:noFill/>
                    </a:lnL>
                    <a:lnR>
                      <a:noFill/>
                    </a:lnR>
                    <a:lnT>
                      <a:noFill/>
                    </a:lnT>
                    <a:lnB>
                      <a:noFill/>
                    </a:lnB>
                  </a:tcPr>
                </a:tc>
                <a:tc>
                  <a:txBody>
                    <a:bodyPr/>
                    <a:lstStyle/>
                    <a:p>
                      <a:pPr algn="l" fontAlgn="b"/>
                      <a:r>
                        <a:rPr lang="en-US" sz="600" b="0" i="0" u="none" strike="noStrike">
                          <a:solidFill>
                            <a:srgbClr val="000000"/>
                          </a:solidFill>
                          <a:effectLst/>
                          <a:latin typeface="Calibri" panose="020F0502020204030204" pitchFamily="34" charset="0"/>
                        </a:rPr>
                        <a:t> $                                               6,000 </a:t>
                      </a:r>
                    </a:p>
                  </a:txBody>
                  <a:tcPr marL="4067" marR="4067" marT="4067" marB="0" anchor="b">
                    <a:lnL>
                      <a:noFill/>
                    </a:lnL>
                    <a:lnR>
                      <a:noFill/>
                    </a:lnR>
                    <a:lnT>
                      <a:noFill/>
                    </a:lnT>
                    <a:lnB>
                      <a:noFill/>
                    </a:lnB>
                    <a:solidFill>
                      <a:srgbClr val="92D05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4067" marR="4067" marT="4067" marB="0" anchor="b">
                    <a:lnL>
                      <a:noFill/>
                    </a:lnL>
                    <a:lnR>
                      <a:noFill/>
                    </a:lnR>
                    <a:lnT>
                      <a:noFill/>
                    </a:lnT>
                    <a:lnB>
                      <a:noFill/>
                    </a:lnB>
                    <a:solidFill>
                      <a:srgbClr val="FFFF00"/>
                    </a:solidFill>
                  </a:tcPr>
                </a:tc>
                <a:extLst>
                  <a:ext uri="{0D108BD9-81ED-4DB2-BD59-A6C34878D82A}">
                    <a16:rowId xmlns:a16="http://schemas.microsoft.com/office/drawing/2014/main" val="10006"/>
                  </a:ext>
                </a:extLst>
              </a:tr>
              <a:tr h="243841">
                <a:tc>
                  <a:txBody>
                    <a:bodyPr/>
                    <a:lstStyle/>
                    <a:p>
                      <a:pPr algn="l" fontAlgn="b"/>
                      <a:r>
                        <a:rPr lang="en-US" sz="600" b="0" i="0" u="none" strike="noStrike">
                          <a:solidFill>
                            <a:srgbClr val="000000"/>
                          </a:solidFill>
                          <a:effectLst/>
                          <a:latin typeface="Calibri" panose="020F0502020204030204" pitchFamily="34" charset="0"/>
                        </a:rPr>
                        <a:t>2018-07</a:t>
                      </a:r>
                    </a:p>
                  </a:txBody>
                  <a:tcPr marL="4067" marR="4067" marT="4067" marB="0" anchor="b">
                    <a:lnL>
                      <a:noFill/>
                    </a:lnL>
                    <a:lnR>
                      <a:noFill/>
                    </a:lnR>
                    <a:lnT>
                      <a:noFill/>
                    </a:lnT>
                    <a:lnB>
                      <a:noFill/>
                    </a:lnB>
                  </a:tcPr>
                </a:tc>
                <a:tc>
                  <a:txBody>
                    <a:bodyPr/>
                    <a:lstStyle/>
                    <a:p>
                      <a:pPr algn="l" fontAlgn="b"/>
                      <a:r>
                        <a:rPr lang="en-US" sz="600" b="0" i="0" u="none" strike="noStrike">
                          <a:solidFill>
                            <a:srgbClr val="000000"/>
                          </a:solidFill>
                          <a:effectLst/>
                          <a:latin typeface="Calibri" panose="020F0502020204030204" pitchFamily="34" charset="0"/>
                        </a:rPr>
                        <a:t>Nuclear Innovation Bootcamp</a:t>
                      </a:r>
                    </a:p>
                  </a:txBody>
                  <a:tcPr marL="4067" marR="4067" marT="4067" marB="0" anchor="b">
                    <a:lnL>
                      <a:noFill/>
                    </a:lnL>
                    <a:lnR>
                      <a:noFill/>
                    </a:lnR>
                    <a:lnT>
                      <a:noFill/>
                    </a:lnT>
                    <a:lnB>
                      <a:noFill/>
                    </a:lnB>
                    <a:solidFill>
                      <a:srgbClr val="E7E6E6"/>
                    </a:solidFill>
                  </a:tcPr>
                </a:tc>
                <a:tc>
                  <a:txBody>
                    <a:bodyPr/>
                    <a:lstStyle/>
                    <a:p>
                      <a:pPr algn="r" fontAlgn="b"/>
                      <a:r>
                        <a:rPr lang="en-US" sz="600" b="0" i="0" u="none" strike="noStrike">
                          <a:solidFill>
                            <a:srgbClr val="000000"/>
                          </a:solidFill>
                          <a:effectLst/>
                          <a:latin typeface="Calibri" panose="020F0502020204030204" pitchFamily="34" charset="0"/>
                        </a:rPr>
                        <a:t>3/30/2018</a:t>
                      </a:r>
                    </a:p>
                  </a:txBody>
                  <a:tcPr marL="4067" marR="4067" marT="4067" marB="0" anchor="b">
                    <a:lnL>
                      <a:noFill/>
                    </a:lnL>
                    <a:lnR>
                      <a:noFill/>
                    </a:lnR>
                    <a:lnT>
                      <a:noFill/>
                    </a:lnT>
                    <a:lnB>
                      <a:noFill/>
                    </a:lnB>
                    <a:solidFill>
                      <a:srgbClr val="E7E6E6"/>
                    </a:solidFill>
                  </a:tcPr>
                </a:tc>
                <a:tc>
                  <a:txBody>
                    <a:bodyPr/>
                    <a:lstStyle/>
                    <a:p>
                      <a:pPr algn="r" fontAlgn="b"/>
                      <a:r>
                        <a:rPr lang="en-US" sz="600" b="0" i="0" u="none" strike="noStrike">
                          <a:solidFill>
                            <a:srgbClr val="000000"/>
                          </a:solidFill>
                          <a:effectLst/>
                          <a:latin typeface="Calibri" panose="020F0502020204030204" pitchFamily="34" charset="0"/>
                        </a:rPr>
                        <a:t>$5,000 </a:t>
                      </a:r>
                    </a:p>
                  </a:txBody>
                  <a:tcPr marL="4067" marR="4067" marT="4067" marB="0" anchor="b">
                    <a:lnL>
                      <a:noFill/>
                    </a:lnL>
                    <a:lnR>
                      <a:noFill/>
                    </a:lnR>
                    <a:lnT>
                      <a:noFill/>
                    </a:lnT>
                    <a:lnB>
                      <a:noFill/>
                    </a:lnB>
                    <a:solidFill>
                      <a:srgbClr val="E7E6E6"/>
                    </a:solidFill>
                  </a:tcPr>
                </a:tc>
                <a:tc>
                  <a:txBody>
                    <a:bodyPr/>
                    <a:lstStyle/>
                    <a:p>
                      <a:pPr algn="l" fontAlgn="b"/>
                      <a:r>
                        <a:rPr lang="en-US" sz="600" b="0" i="0" u="none" strike="noStrike">
                          <a:solidFill>
                            <a:srgbClr val="000000"/>
                          </a:solidFill>
                          <a:effectLst/>
                          <a:latin typeface="Calibri" panose="020F0502020204030204" pitchFamily="34" charset="0"/>
                        </a:rPr>
                        <a:t>Nuclear Innovation Bootcamp</a:t>
                      </a:r>
                    </a:p>
                  </a:txBody>
                  <a:tcPr marL="4067" marR="4067" marT="4067" marB="0" anchor="b">
                    <a:lnL>
                      <a:noFill/>
                    </a:lnL>
                    <a:lnR>
                      <a:noFill/>
                    </a:lnR>
                    <a:lnT>
                      <a:noFill/>
                    </a:lnT>
                    <a:lnB>
                      <a:noFill/>
                    </a:lnB>
                    <a:solidFill>
                      <a:srgbClr val="E7E6E6"/>
                    </a:solidFill>
                  </a:tcPr>
                </a:tc>
                <a:tc>
                  <a:txBody>
                    <a:bodyPr/>
                    <a:lstStyle/>
                    <a:p>
                      <a:pPr algn="l" fontAlgn="b"/>
                      <a:r>
                        <a:rPr lang="en-US" sz="600" b="0" i="0" u="none" strike="noStrike">
                          <a:solidFill>
                            <a:srgbClr val="000000"/>
                          </a:solidFill>
                          <a:effectLst/>
                          <a:latin typeface="Calibri" panose="020F0502020204030204" pitchFamily="34" charset="0"/>
                        </a:rPr>
                        <a:t>Returned with comments</a:t>
                      </a:r>
                    </a:p>
                  </a:txBody>
                  <a:tcPr marL="4067" marR="4067" marT="4067" marB="0" anchor="b">
                    <a:lnL>
                      <a:noFill/>
                    </a:lnL>
                    <a:lnR>
                      <a:noFill/>
                    </a:lnR>
                    <a:lnT>
                      <a:noFill/>
                    </a:lnT>
                    <a:lnB>
                      <a:noFill/>
                    </a:lnB>
                    <a:solidFill>
                      <a:srgbClr val="FCE4D6"/>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4067" marR="4067" marT="4067" marB="0" anchor="b">
                    <a:lnL>
                      <a:noFill/>
                    </a:lnL>
                    <a:lnR>
                      <a:noFill/>
                    </a:lnR>
                    <a:lnT>
                      <a:noFill/>
                    </a:lnT>
                    <a:lnB>
                      <a:noFill/>
                    </a:lnB>
                    <a:solidFill>
                      <a:srgbClr val="92D05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4067" marR="4067" marT="4067" marB="0" anchor="b">
                    <a:lnL>
                      <a:noFill/>
                    </a:lnL>
                    <a:lnR>
                      <a:noFill/>
                    </a:lnR>
                    <a:lnT>
                      <a:noFill/>
                    </a:lnT>
                    <a:lnB>
                      <a:noFill/>
                    </a:lnB>
                    <a:solidFill>
                      <a:srgbClr val="FFFF00"/>
                    </a:solidFill>
                  </a:tcPr>
                </a:tc>
                <a:extLst>
                  <a:ext uri="{0D108BD9-81ED-4DB2-BD59-A6C34878D82A}">
                    <a16:rowId xmlns:a16="http://schemas.microsoft.com/office/drawing/2014/main" val="10007"/>
                  </a:ext>
                </a:extLst>
              </a:tr>
              <a:tr h="243841">
                <a:tc>
                  <a:txBody>
                    <a:bodyPr/>
                    <a:lstStyle/>
                    <a:p>
                      <a:pPr algn="l" fontAlgn="b"/>
                      <a:r>
                        <a:rPr lang="en-US" sz="600" b="0" i="0" u="none" strike="noStrike">
                          <a:solidFill>
                            <a:srgbClr val="000000"/>
                          </a:solidFill>
                          <a:effectLst/>
                          <a:latin typeface="Calibri" panose="020F0502020204030204" pitchFamily="34" charset="0"/>
                        </a:rPr>
                        <a:t>2018-08</a:t>
                      </a:r>
                    </a:p>
                  </a:txBody>
                  <a:tcPr marL="4067" marR="4067" marT="4067" marB="0" anchor="b">
                    <a:lnL>
                      <a:noFill/>
                    </a:lnL>
                    <a:lnR>
                      <a:noFill/>
                    </a:lnR>
                    <a:lnT>
                      <a:noFill/>
                    </a:lnT>
                    <a:lnB>
                      <a:noFill/>
                    </a:lnB>
                  </a:tcPr>
                </a:tc>
                <a:tc>
                  <a:txBody>
                    <a:bodyPr/>
                    <a:lstStyle/>
                    <a:p>
                      <a:pPr algn="l" fontAlgn="b"/>
                      <a:r>
                        <a:rPr lang="en-US" sz="600" b="0" i="0" u="none" strike="noStrike">
                          <a:solidFill>
                            <a:srgbClr val="000000"/>
                          </a:solidFill>
                          <a:effectLst/>
                          <a:latin typeface="Calibri" panose="020F0502020204030204" pitchFamily="34" charset="0"/>
                        </a:rPr>
                        <a:t>Generation Atomic</a:t>
                      </a:r>
                    </a:p>
                  </a:txBody>
                  <a:tcPr marL="4067" marR="4067" marT="4067"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5/31/2018</a:t>
                      </a:r>
                    </a:p>
                  </a:txBody>
                  <a:tcPr marL="4067" marR="4067" marT="4067"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$5,000 </a:t>
                      </a:r>
                    </a:p>
                  </a:txBody>
                  <a:tcPr marL="4067" marR="4067" marT="4067" marB="0" anchor="b">
                    <a:lnL>
                      <a:noFill/>
                    </a:lnL>
                    <a:lnR>
                      <a:noFill/>
                    </a:lnR>
                    <a:lnT>
                      <a:noFill/>
                    </a:lnT>
                    <a:lnB>
                      <a:noFill/>
                    </a:lnB>
                  </a:tcPr>
                </a:tc>
                <a:tc>
                  <a:txBody>
                    <a:bodyPr/>
                    <a:lstStyle/>
                    <a:p>
                      <a:pPr algn="l" fontAlgn="b"/>
                      <a:r>
                        <a:rPr lang="en-US" sz="600" b="0" i="0" u="none" strike="noStrike">
                          <a:solidFill>
                            <a:srgbClr val="000000"/>
                          </a:solidFill>
                          <a:effectLst/>
                          <a:latin typeface="Calibri" panose="020F0502020204030204" pitchFamily="34" charset="0"/>
                        </a:rPr>
                        <a:t>Generic Nuclear Advocay Event</a:t>
                      </a:r>
                    </a:p>
                  </a:txBody>
                  <a:tcPr marL="4067" marR="4067" marT="4067" marB="0" anchor="b">
                    <a:lnL>
                      <a:noFill/>
                    </a:lnL>
                    <a:lnR>
                      <a:noFill/>
                    </a:lnR>
                    <a:lnT>
                      <a:noFill/>
                    </a:lnT>
                    <a:lnB>
                      <a:noFill/>
                    </a:lnB>
                  </a:tcPr>
                </a:tc>
                <a:tc>
                  <a:txBody>
                    <a:bodyPr/>
                    <a:lstStyle/>
                    <a:p>
                      <a:pPr algn="l" fontAlgn="b"/>
                      <a:r>
                        <a:rPr lang="en-US" sz="600" b="0" i="0" u="none" strike="noStrike">
                          <a:solidFill>
                            <a:srgbClr val="000000"/>
                          </a:solidFill>
                          <a:effectLst/>
                          <a:latin typeface="Calibri" panose="020F0502020204030204" pitchFamily="34" charset="0"/>
                        </a:rPr>
                        <a:t>Returned with comments</a:t>
                      </a:r>
                    </a:p>
                  </a:txBody>
                  <a:tcPr marL="4067" marR="4067" marT="4067" marB="0" anchor="b">
                    <a:lnL>
                      <a:noFill/>
                    </a:lnL>
                    <a:lnR>
                      <a:noFill/>
                    </a:lnR>
                    <a:lnT>
                      <a:noFill/>
                    </a:lnT>
                    <a:lnB>
                      <a:noFill/>
                    </a:lnB>
                    <a:solidFill>
                      <a:srgbClr val="FCE4D6"/>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4067" marR="4067" marT="4067" marB="0" anchor="b">
                    <a:lnL>
                      <a:noFill/>
                    </a:lnL>
                    <a:lnR>
                      <a:noFill/>
                    </a:lnR>
                    <a:lnT>
                      <a:noFill/>
                    </a:lnT>
                    <a:lnB>
                      <a:noFill/>
                    </a:lnB>
                    <a:solidFill>
                      <a:srgbClr val="92D05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4067" marR="4067" marT="4067" marB="0" anchor="b">
                    <a:lnL>
                      <a:noFill/>
                    </a:lnL>
                    <a:lnR>
                      <a:noFill/>
                    </a:lnR>
                    <a:lnT>
                      <a:noFill/>
                    </a:lnT>
                    <a:lnB>
                      <a:noFill/>
                    </a:lnB>
                    <a:solidFill>
                      <a:srgbClr val="FFFF00"/>
                    </a:solidFill>
                  </a:tcPr>
                </a:tc>
                <a:extLst>
                  <a:ext uri="{0D108BD9-81ED-4DB2-BD59-A6C34878D82A}">
                    <a16:rowId xmlns:a16="http://schemas.microsoft.com/office/drawing/2014/main" val="10008"/>
                  </a:ext>
                </a:extLst>
              </a:tr>
              <a:tr h="487682">
                <a:tc>
                  <a:txBody>
                    <a:bodyPr/>
                    <a:lstStyle/>
                    <a:p>
                      <a:pPr algn="l" fontAlgn="b"/>
                      <a:r>
                        <a:rPr lang="en-US" sz="600" b="0" i="0" u="none" strike="noStrike">
                          <a:solidFill>
                            <a:srgbClr val="000000"/>
                          </a:solidFill>
                          <a:effectLst/>
                          <a:latin typeface="Calibri" panose="020F0502020204030204" pitchFamily="34" charset="0"/>
                        </a:rPr>
                        <a:t>2018-09</a:t>
                      </a:r>
                    </a:p>
                  </a:txBody>
                  <a:tcPr marL="4067" marR="4067" marT="4067" marB="0" anchor="b">
                    <a:lnL>
                      <a:noFill/>
                    </a:lnL>
                    <a:lnR>
                      <a:noFill/>
                    </a:lnR>
                    <a:lnT>
                      <a:noFill/>
                    </a:lnT>
                    <a:lnB>
                      <a:noFill/>
                    </a:lnB>
                  </a:tcPr>
                </a:tc>
                <a:tc>
                  <a:txBody>
                    <a:bodyPr/>
                    <a:lstStyle/>
                    <a:p>
                      <a:pPr algn="l" fontAlgn="b"/>
                      <a:r>
                        <a:rPr lang="en-US" sz="600" b="0" i="0" u="none" strike="noStrike">
                          <a:solidFill>
                            <a:srgbClr val="000000"/>
                          </a:solidFill>
                          <a:effectLst/>
                          <a:latin typeface="Calibri" panose="020F0502020204030204" pitchFamily="34" charset="0"/>
                        </a:rPr>
                        <a:t>Generation Atomic</a:t>
                      </a:r>
                    </a:p>
                  </a:txBody>
                  <a:tcPr marL="4067" marR="4067" marT="4067" marB="0" anchor="b">
                    <a:lnL>
                      <a:noFill/>
                    </a:lnL>
                    <a:lnR>
                      <a:noFill/>
                    </a:lnR>
                    <a:lnT>
                      <a:noFill/>
                    </a:lnT>
                    <a:lnB>
                      <a:noFill/>
                    </a:lnB>
                    <a:solidFill>
                      <a:srgbClr val="E7E6E6"/>
                    </a:solidFill>
                  </a:tcPr>
                </a:tc>
                <a:tc>
                  <a:txBody>
                    <a:bodyPr/>
                    <a:lstStyle/>
                    <a:p>
                      <a:pPr algn="r" fontAlgn="b"/>
                      <a:r>
                        <a:rPr lang="en-US" sz="600" b="0" i="0" u="none" strike="noStrike">
                          <a:solidFill>
                            <a:srgbClr val="000000"/>
                          </a:solidFill>
                          <a:effectLst/>
                          <a:latin typeface="Calibri" panose="020F0502020204030204" pitchFamily="34" charset="0"/>
                        </a:rPr>
                        <a:t>5/31/2018</a:t>
                      </a:r>
                    </a:p>
                  </a:txBody>
                  <a:tcPr marL="4067" marR="4067" marT="4067" marB="0" anchor="b">
                    <a:lnL>
                      <a:noFill/>
                    </a:lnL>
                    <a:lnR>
                      <a:noFill/>
                    </a:lnR>
                    <a:lnT>
                      <a:noFill/>
                    </a:lnT>
                    <a:lnB>
                      <a:noFill/>
                    </a:lnB>
                    <a:solidFill>
                      <a:srgbClr val="E7E6E6"/>
                    </a:solidFill>
                  </a:tcPr>
                </a:tc>
                <a:tc>
                  <a:txBody>
                    <a:bodyPr/>
                    <a:lstStyle/>
                    <a:p>
                      <a:pPr algn="r" fontAlgn="b"/>
                      <a:r>
                        <a:rPr lang="en-US" sz="600" b="0" i="0" u="none" strike="noStrike">
                          <a:solidFill>
                            <a:srgbClr val="000000"/>
                          </a:solidFill>
                          <a:effectLst/>
                          <a:latin typeface="Calibri" panose="020F0502020204030204" pitchFamily="34" charset="0"/>
                        </a:rPr>
                        <a:t>$6,390 </a:t>
                      </a:r>
                    </a:p>
                  </a:txBody>
                  <a:tcPr marL="4067" marR="4067" marT="4067" marB="0" anchor="b">
                    <a:lnL>
                      <a:noFill/>
                    </a:lnL>
                    <a:lnR>
                      <a:noFill/>
                    </a:lnR>
                    <a:lnT>
                      <a:noFill/>
                    </a:lnT>
                    <a:lnB>
                      <a:noFill/>
                    </a:lnB>
                    <a:solidFill>
                      <a:srgbClr val="E7E6E6"/>
                    </a:solidFill>
                  </a:tcPr>
                </a:tc>
                <a:tc>
                  <a:txBody>
                    <a:bodyPr/>
                    <a:lstStyle/>
                    <a:p>
                      <a:pPr algn="l" fontAlgn="b"/>
                      <a:r>
                        <a:rPr lang="en-US" sz="600" b="0" i="0" u="none" strike="noStrike">
                          <a:solidFill>
                            <a:srgbClr val="000000"/>
                          </a:solidFill>
                          <a:effectLst/>
                          <a:latin typeface="Calibri" panose="020F0502020204030204" pitchFamily="34" charset="0"/>
                        </a:rPr>
                        <a:t>ANS profiles and Meeting Documentary</a:t>
                      </a:r>
                    </a:p>
                  </a:txBody>
                  <a:tcPr marL="4067" marR="4067" marT="4067" marB="0" anchor="b">
                    <a:lnL>
                      <a:noFill/>
                    </a:lnL>
                    <a:lnR>
                      <a:noFill/>
                    </a:lnR>
                    <a:lnT>
                      <a:noFill/>
                    </a:lnT>
                    <a:lnB>
                      <a:noFill/>
                    </a:lnB>
                    <a:solidFill>
                      <a:srgbClr val="E7E6E6"/>
                    </a:solidFill>
                  </a:tcPr>
                </a:tc>
                <a:tc>
                  <a:txBody>
                    <a:bodyPr/>
                    <a:lstStyle/>
                    <a:p>
                      <a:pPr algn="l" fontAlgn="b"/>
                      <a:r>
                        <a:rPr lang="en-US" sz="600" b="0" i="0" u="none" strike="noStrike">
                          <a:solidFill>
                            <a:srgbClr val="000000"/>
                          </a:solidFill>
                          <a:effectLst/>
                          <a:latin typeface="Calibri" panose="020F0502020204030204" pitchFamily="34" charset="0"/>
                        </a:rPr>
                        <a:t>Aproved (for ANS Winter Meting in partnership with ANS HQ)</a:t>
                      </a:r>
                    </a:p>
                  </a:txBody>
                  <a:tcPr marL="4067" marR="4067" marT="4067" marB="0" anchor="b">
                    <a:lnL>
                      <a:noFill/>
                    </a:lnL>
                    <a:lnR>
                      <a:noFill/>
                    </a:lnR>
                    <a:lnT>
                      <a:noFill/>
                    </a:lnT>
                    <a:lnB>
                      <a:noFill/>
                    </a:lnB>
                    <a:solidFill>
                      <a:srgbClr val="E7E6E6"/>
                    </a:solidFill>
                  </a:tcPr>
                </a:tc>
                <a:tc>
                  <a:txBody>
                    <a:bodyPr/>
                    <a:lstStyle/>
                    <a:p>
                      <a:pPr algn="l" fontAlgn="ctr"/>
                      <a:r>
                        <a:rPr lang="en-US" sz="600" b="0" i="0" u="none" strike="noStrike">
                          <a:solidFill>
                            <a:srgbClr val="000000"/>
                          </a:solidFill>
                          <a:effectLst/>
                          <a:latin typeface="Calibri" panose="020F0502020204030204" pitchFamily="34" charset="0"/>
                        </a:rPr>
                        <a:t> $                                               6,390 </a:t>
                      </a:r>
                    </a:p>
                  </a:txBody>
                  <a:tcPr marL="4067" marR="4067" marT="4067" marB="0" anchor="ctr">
                    <a:lnL>
                      <a:noFill/>
                    </a:lnL>
                    <a:lnR>
                      <a:noFill/>
                    </a:lnR>
                    <a:lnT>
                      <a:noFill/>
                    </a:lnT>
                    <a:lnB>
                      <a:noFill/>
                    </a:lnB>
                    <a:solidFill>
                      <a:srgbClr val="92D05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4067" marR="4067" marT="4067" marB="0" anchor="b">
                    <a:lnL>
                      <a:noFill/>
                    </a:lnL>
                    <a:lnR>
                      <a:noFill/>
                    </a:lnR>
                    <a:lnT>
                      <a:noFill/>
                    </a:lnT>
                    <a:lnB>
                      <a:noFill/>
                    </a:lnB>
                    <a:solidFill>
                      <a:srgbClr val="FFFF00"/>
                    </a:solidFill>
                  </a:tcPr>
                </a:tc>
                <a:extLst>
                  <a:ext uri="{0D108BD9-81ED-4DB2-BD59-A6C34878D82A}">
                    <a16:rowId xmlns:a16="http://schemas.microsoft.com/office/drawing/2014/main" val="10009"/>
                  </a:ext>
                </a:extLst>
              </a:tr>
              <a:tr h="243841">
                <a:tc>
                  <a:txBody>
                    <a:bodyPr/>
                    <a:lstStyle/>
                    <a:p>
                      <a:pPr algn="l" fontAlgn="b"/>
                      <a:r>
                        <a:rPr lang="en-US" sz="600" b="0" i="0" u="none" strike="noStrike">
                          <a:solidFill>
                            <a:srgbClr val="000000"/>
                          </a:solidFill>
                          <a:effectLst/>
                          <a:latin typeface="Calibri" panose="020F0502020204030204" pitchFamily="34" charset="0"/>
                        </a:rPr>
                        <a:t>2018-10</a:t>
                      </a:r>
                    </a:p>
                  </a:txBody>
                  <a:tcPr marL="4067" marR="4067" marT="4067" marB="0" anchor="b">
                    <a:lnL>
                      <a:noFill/>
                    </a:lnL>
                    <a:lnR>
                      <a:noFill/>
                    </a:lnR>
                    <a:lnT>
                      <a:noFill/>
                    </a:lnT>
                    <a:lnB>
                      <a:noFill/>
                    </a:lnB>
                  </a:tcPr>
                </a:tc>
                <a:tc>
                  <a:txBody>
                    <a:bodyPr/>
                    <a:lstStyle/>
                    <a:p>
                      <a:pPr algn="l" fontAlgn="b"/>
                      <a:r>
                        <a:rPr lang="en-US" sz="600" b="0" i="0" u="none" strike="noStrike">
                          <a:solidFill>
                            <a:srgbClr val="000000"/>
                          </a:solidFill>
                          <a:effectLst/>
                          <a:latin typeface="Calibri" panose="020F0502020204030204" pitchFamily="34" charset="0"/>
                        </a:rPr>
                        <a:t>Generation Atomic</a:t>
                      </a:r>
                    </a:p>
                  </a:txBody>
                  <a:tcPr marL="4067" marR="4067" marT="4067"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5/31/2018</a:t>
                      </a:r>
                    </a:p>
                  </a:txBody>
                  <a:tcPr marL="4067" marR="4067" marT="4067"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$6,000 </a:t>
                      </a:r>
                    </a:p>
                  </a:txBody>
                  <a:tcPr marL="4067" marR="4067" marT="4067" marB="0" anchor="b">
                    <a:lnL>
                      <a:noFill/>
                    </a:lnL>
                    <a:lnR>
                      <a:noFill/>
                    </a:lnR>
                    <a:lnT>
                      <a:noFill/>
                    </a:lnT>
                    <a:lnB>
                      <a:noFill/>
                    </a:lnB>
                  </a:tcPr>
                </a:tc>
                <a:tc>
                  <a:txBody>
                    <a:bodyPr/>
                    <a:lstStyle/>
                    <a:p>
                      <a:pPr algn="l" fontAlgn="b"/>
                      <a:r>
                        <a:rPr lang="en-US" sz="600" b="0" i="0" u="none" strike="noStrike">
                          <a:solidFill>
                            <a:srgbClr val="000000"/>
                          </a:solidFill>
                          <a:effectLst/>
                          <a:latin typeface="Calibri" panose="020F0502020204030204" pitchFamily="34" charset="0"/>
                        </a:rPr>
                        <a:t>Advocay Technology Upgrades</a:t>
                      </a:r>
                    </a:p>
                  </a:txBody>
                  <a:tcPr marL="4067" marR="4067" marT="4067" marB="0" anchor="b">
                    <a:lnL>
                      <a:noFill/>
                    </a:lnL>
                    <a:lnR>
                      <a:noFill/>
                    </a:lnR>
                    <a:lnT>
                      <a:noFill/>
                    </a:lnT>
                    <a:lnB>
                      <a:noFill/>
                    </a:lnB>
                  </a:tcPr>
                </a:tc>
                <a:tc>
                  <a:txBody>
                    <a:bodyPr/>
                    <a:lstStyle/>
                    <a:p>
                      <a:pPr algn="l" fontAlgn="b"/>
                      <a:r>
                        <a:rPr lang="en-US" sz="600" b="0" i="0" u="none" strike="noStrike">
                          <a:solidFill>
                            <a:srgbClr val="000000"/>
                          </a:solidFill>
                          <a:effectLst/>
                          <a:latin typeface="Calibri" panose="020F0502020204030204" pitchFamily="34" charset="0"/>
                        </a:rPr>
                        <a:t>Returned with comments</a:t>
                      </a:r>
                    </a:p>
                  </a:txBody>
                  <a:tcPr marL="4067" marR="4067" marT="4067" marB="0" anchor="b">
                    <a:lnL>
                      <a:noFill/>
                    </a:lnL>
                    <a:lnR>
                      <a:noFill/>
                    </a:lnR>
                    <a:lnT>
                      <a:noFill/>
                    </a:lnT>
                    <a:lnB>
                      <a:noFill/>
                    </a:lnB>
                    <a:solidFill>
                      <a:srgbClr val="FCE4D6"/>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4067" marR="4067" marT="4067" marB="0" anchor="b">
                    <a:lnL>
                      <a:noFill/>
                    </a:lnL>
                    <a:lnR>
                      <a:noFill/>
                    </a:lnR>
                    <a:lnT>
                      <a:noFill/>
                    </a:lnT>
                    <a:lnB>
                      <a:noFill/>
                    </a:lnB>
                    <a:solidFill>
                      <a:srgbClr val="92D050"/>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4067" marR="4067" marT="4067" marB="0" anchor="b">
                    <a:lnL>
                      <a:noFill/>
                    </a:lnL>
                    <a:lnR>
                      <a:noFill/>
                    </a:lnR>
                    <a:lnT>
                      <a:noFill/>
                    </a:lnT>
                    <a:lnB>
                      <a:noFill/>
                    </a:lnB>
                    <a:solidFill>
                      <a:srgbClr val="FFFF00"/>
                    </a:solidFill>
                  </a:tcPr>
                </a:tc>
                <a:extLst>
                  <a:ext uri="{0D108BD9-81ED-4DB2-BD59-A6C34878D82A}">
                    <a16:rowId xmlns:a16="http://schemas.microsoft.com/office/drawing/2014/main" val="10010"/>
                  </a:ext>
                </a:extLst>
              </a:tr>
              <a:tr h="466993">
                <a:tc>
                  <a:txBody>
                    <a:bodyPr/>
                    <a:lstStyle/>
                    <a:p>
                      <a:pPr algn="l" fontAlgn="b"/>
                      <a:r>
                        <a:rPr lang="en-US" sz="600" b="0" i="0" u="none" strike="noStrike">
                          <a:solidFill>
                            <a:srgbClr val="000000"/>
                          </a:solidFill>
                          <a:effectLst/>
                          <a:latin typeface="Calibri" panose="020F0502020204030204" pitchFamily="34" charset="0"/>
                        </a:rPr>
                        <a:t> </a:t>
                      </a:r>
                    </a:p>
                  </a:txBody>
                  <a:tcPr marL="4067" marR="4067" marT="4067" marB="0" anchor="b">
                    <a:lnL>
                      <a:noFill/>
                    </a:lnL>
                    <a:lnR>
                      <a:noFill/>
                    </a:lnR>
                    <a:lnT>
                      <a:noFill/>
                    </a:lnT>
                    <a:lnB>
                      <a:noFill/>
                    </a:lnB>
                    <a:solidFill>
                      <a:srgbClr val="DDEBF7"/>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4067" marR="4067" marT="4067" marB="0" anchor="b">
                    <a:lnL>
                      <a:noFill/>
                    </a:lnL>
                    <a:lnR>
                      <a:noFill/>
                    </a:lnR>
                    <a:lnT>
                      <a:noFill/>
                    </a:lnT>
                    <a:lnB>
                      <a:noFill/>
                    </a:lnB>
                    <a:solidFill>
                      <a:srgbClr val="DDEBF7"/>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4067" marR="4067" marT="4067" marB="0" anchor="b">
                    <a:lnL>
                      <a:noFill/>
                    </a:lnL>
                    <a:lnR>
                      <a:noFill/>
                    </a:lnR>
                    <a:lnT>
                      <a:noFill/>
                    </a:lnT>
                    <a:lnB>
                      <a:noFill/>
                    </a:lnB>
                    <a:solidFill>
                      <a:srgbClr val="DDEBF7"/>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4067" marR="4067" marT="4067" marB="0" anchor="b">
                    <a:lnL>
                      <a:noFill/>
                    </a:lnL>
                    <a:lnR>
                      <a:noFill/>
                    </a:lnR>
                    <a:lnT>
                      <a:noFill/>
                    </a:lnT>
                    <a:lnB>
                      <a:noFill/>
                    </a:lnB>
                    <a:solidFill>
                      <a:srgbClr val="DDEBF7"/>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4067" marR="4067" marT="4067" marB="0" anchor="b">
                    <a:lnL>
                      <a:noFill/>
                    </a:lnL>
                    <a:lnR>
                      <a:noFill/>
                    </a:lnR>
                    <a:lnT>
                      <a:noFill/>
                    </a:lnT>
                    <a:lnB>
                      <a:noFill/>
                    </a:lnB>
                    <a:solidFill>
                      <a:srgbClr val="DDEBF7"/>
                    </a:solidFill>
                  </a:tcPr>
                </a:tc>
                <a:tc>
                  <a:txBody>
                    <a:bodyPr/>
                    <a:lstStyle/>
                    <a:p>
                      <a:pPr algn="l" fontAlgn="b"/>
                      <a:r>
                        <a:rPr lang="en-US" sz="600" b="0" i="0" u="none" strike="noStrike">
                          <a:solidFill>
                            <a:srgbClr val="000000"/>
                          </a:solidFill>
                          <a:effectLst/>
                          <a:latin typeface="Calibri" panose="020F0502020204030204" pitchFamily="34" charset="0"/>
                        </a:rPr>
                        <a:t> </a:t>
                      </a:r>
                    </a:p>
                  </a:txBody>
                  <a:tcPr marL="4067" marR="4067" marT="4067" marB="0" anchor="b">
                    <a:lnL>
                      <a:noFill/>
                    </a:lnL>
                    <a:lnR>
                      <a:noFill/>
                    </a:lnR>
                    <a:lnT>
                      <a:noFill/>
                    </a:lnT>
                    <a:lnB>
                      <a:noFill/>
                    </a:lnB>
                    <a:solidFill>
                      <a:srgbClr val="DDEBF7"/>
                    </a:solidFill>
                  </a:tcPr>
                </a:tc>
                <a:tc>
                  <a:txBody>
                    <a:bodyPr/>
                    <a:lstStyle/>
                    <a:p>
                      <a:pPr algn="l" fontAlgn="b"/>
                      <a:r>
                        <a:rPr lang="en-US" sz="600" b="0" i="0" u="none" strike="noStrike">
                          <a:solidFill>
                            <a:srgbClr val="000000"/>
                          </a:solidFill>
                          <a:effectLst/>
                          <a:latin typeface="Calibri" panose="020F0502020204030204" pitchFamily="34" charset="0"/>
                        </a:rPr>
                        <a:t> $                                            30,090 </a:t>
                      </a:r>
                    </a:p>
                  </a:txBody>
                  <a:tcPr marL="4067" marR="4067" marT="4067" marB="0" anchor="b">
                    <a:lnL>
                      <a:noFill/>
                    </a:lnL>
                    <a:lnR>
                      <a:noFill/>
                    </a:lnR>
                    <a:lnT>
                      <a:noFill/>
                    </a:lnT>
                    <a:lnB>
                      <a:noFill/>
                    </a:lnB>
                    <a:solidFill>
                      <a:srgbClr val="DDEBF7"/>
                    </a:solidFill>
                  </a:tcPr>
                </a:tc>
                <a:tc>
                  <a:txBody>
                    <a:bodyPr/>
                    <a:lstStyle/>
                    <a:p>
                      <a:pPr algn="l" fontAlgn="b"/>
                      <a:r>
                        <a:rPr lang="en-US" sz="600" b="0" i="0" u="none" strike="noStrike" dirty="0">
                          <a:solidFill>
                            <a:srgbClr val="000000"/>
                          </a:solidFill>
                          <a:effectLst/>
                          <a:latin typeface="Calibri" panose="020F0502020204030204" pitchFamily="34" charset="0"/>
                        </a:rPr>
                        <a:t> $                                               8,000 </a:t>
                      </a:r>
                    </a:p>
                  </a:txBody>
                  <a:tcPr marL="4067" marR="4067" marT="4067" marB="0" anchor="b">
                    <a:lnL>
                      <a:noFill/>
                    </a:lnL>
                    <a:lnR>
                      <a:noFill/>
                    </a:lnR>
                    <a:lnT>
                      <a:noFill/>
                    </a:lnT>
                    <a:lnB>
                      <a:noFill/>
                    </a:lnB>
                    <a:solidFill>
                      <a:srgbClr val="DDEBF7"/>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773718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961" y="173038"/>
            <a:ext cx="6305496" cy="451076"/>
          </a:xfrm>
        </p:spPr>
        <p:txBody>
          <a:bodyPr>
            <a:normAutofit fontScale="90000"/>
          </a:bodyPr>
          <a:lstStyle/>
          <a:p>
            <a:r>
              <a:rPr lang="en-US" dirty="0"/>
              <a:t>NIMBY Funding Locations</a:t>
            </a: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b="7174"/>
          <a:stretch/>
        </p:blipFill>
        <p:spPr>
          <a:xfrm>
            <a:off x="2018242" y="1206488"/>
            <a:ext cx="7125758" cy="5179798"/>
          </a:xfrm>
          <a:prstGeom prst="rect">
            <a:avLst/>
          </a:prstGeom>
        </p:spPr>
      </p:pic>
      <p:sp>
        <p:nvSpPr>
          <p:cNvPr id="4" name="5-Point Star 3"/>
          <p:cNvSpPr/>
          <p:nvPr/>
        </p:nvSpPr>
        <p:spPr>
          <a:xfrm>
            <a:off x="7656285" y="275771"/>
            <a:ext cx="203200" cy="246743"/>
          </a:xfrm>
          <a:prstGeom prst="star5">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5-Point Star 4"/>
          <p:cNvSpPr/>
          <p:nvPr/>
        </p:nvSpPr>
        <p:spPr>
          <a:xfrm>
            <a:off x="3577772" y="2518229"/>
            <a:ext cx="203200" cy="246743"/>
          </a:xfrm>
          <a:prstGeom prst="star5">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5-Point Star 5"/>
          <p:cNvSpPr/>
          <p:nvPr/>
        </p:nvSpPr>
        <p:spPr>
          <a:xfrm>
            <a:off x="3127828" y="3389086"/>
            <a:ext cx="203200" cy="246743"/>
          </a:xfrm>
          <a:prstGeom prst="star5">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5-Point Star 6"/>
          <p:cNvSpPr/>
          <p:nvPr/>
        </p:nvSpPr>
        <p:spPr>
          <a:xfrm>
            <a:off x="2982685" y="3549644"/>
            <a:ext cx="203200" cy="246743"/>
          </a:xfrm>
          <a:prstGeom prst="star5">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5-Point Star 7"/>
          <p:cNvSpPr/>
          <p:nvPr/>
        </p:nvSpPr>
        <p:spPr>
          <a:xfrm>
            <a:off x="6495143" y="2721429"/>
            <a:ext cx="203200" cy="246743"/>
          </a:xfrm>
          <a:prstGeom prst="star5">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5-Point Star 8"/>
          <p:cNvSpPr/>
          <p:nvPr/>
        </p:nvSpPr>
        <p:spPr>
          <a:xfrm>
            <a:off x="7844971" y="3207657"/>
            <a:ext cx="203200" cy="246743"/>
          </a:xfrm>
          <a:prstGeom prst="star5">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5-Point Star 9"/>
          <p:cNvSpPr/>
          <p:nvPr/>
        </p:nvSpPr>
        <p:spPr>
          <a:xfrm>
            <a:off x="7061200" y="2721428"/>
            <a:ext cx="203200" cy="246743"/>
          </a:xfrm>
          <a:prstGeom prst="star5">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5-Point Star 10"/>
          <p:cNvSpPr/>
          <p:nvPr/>
        </p:nvSpPr>
        <p:spPr>
          <a:xfrm>
            <a:off x="3011714" y="1752599"/>
            <a:ext cx="203200" cy="246743"/>
          </a:xfrm>
          <a:prstGeom prst="star5">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5-Point Star 11"/>
          <p:cNvSpPr/>
          <p:nvPr/>
        </p:nvSpPr>
        <p:spPr>
          <a:xfrm>
            <a:off x="8001000" y="2960914"/>
            <a:ext cx="203200" cy="246743"/>
          </a:xfrm>
          <a:prstGeom prst="star5">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9021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3514" y="87886"/>
            <a:ext cx="7290486" cy="516194"/>
          </a:xfrm>
        </p:spPr>
        <p:txBody>
          <a:bodyPr>
            <a:normAutofit fontScale="90000"/>
          </a:bodyPr>
          <a:lstStyle/>
          <a:p>
            <a:r>
              <a:rPr lang="en-US" dirty="0">
                <a:solidFill>
                  <a:srgbClr val="FF0000"/>
                </a:solidFill>
              </a:rPr>
              <a:t>New </a:t>
            </a:r>
            <a:r>
              <a:rPr lang="en-US" dirty="0"/>
              <a:t>ANS Washington, DC Office Tool</a:t>
            </a:r>
          </a:p>
        </p:txBody>
      </p:sp>
      <p:pic>
        <p:nvPicPr>
          <p:cNvPr id="3" name="Picture 2"/>
          <p:cNvPicPr>
            <a:picLocks noChangeAspect="1"/>
          </p:cNvPicPr>
          <p:nvPr/>
        </p:nvPicPr>
        <p:blipFill>
          <a:blip r:embed="rId2"/>
          <a:stretch>
            <a:fillRect/>
          </a:stretch>
        </p:blipFill>
        <p:spPr>
          <a:xfrm>
            <a:off x="2603726" y="1151820"/>
            <a:ext cx="4600264" cy="2586386"/>
          </a:xfrm>
          <a:prstGeom prst="rect">
            <a:avLst/>
          </a:prstGeom>
        </p:spPr>
      </p:pic>
      <p:pic>
        <p:nvPicPr>
          <p:cNvPr id="4" name="Picture 3"/>
          <p:cNvPicPr>
            <a:picLocks noChangeAspect="1"/>
          </p:cNvPicPr>
          <p:nvPr/>
        </p:nvPicPr>
        <p:blipFill>
          <a:blip r:embed="rId3"/>
          <a:stretch>
            <a:fillRect/>
          </a:stretch>
        </p:blipFill>
        <p:spPr>
          <a:xfrm>
            <a:off x="2567878" y="3738206"/>
            <a:ext cx="4636112" cy="2606541"/>
          </a:xfrm>
          <a:prstGeom prst="rect">
            <a:avLst/>
          </a:prstGeom>
        </p:spPr>
      </p:pic>
      <p:sp>
        <p:nvSpPr>
          <p:cNvPr id="5" name="Rectangle 4"/>
          <p:cNvSpPr/>
          <p:nvPr/>
        </p:nvSpPr>
        <p:spPr>
          <a:xfrm>
            <a:off x="3267167" y="786660"/>
            <a:ext cx="2980368" cy="369332"/>
          </a:xfrm>
          <a:prstGeom prst="rect">
            <a:avLst/>
          </a:prstGeom>
        </p:spPr>
        <p:txBody>
          <a:bodyPr wrap="none">
            <a:spAutoFit/>
          </a:bodyPr>
          <a:lstStyle/>
          <a:p>
            <a:r>
              <a:rPr lang="en-US" dirty="0"/>
              <a:t>http://www.ans.org/engage/</a:t>
            </a:r>
          </a:p>
        </p:txBody>
      </p:sp>
      <p:sp>
        <p:nvSpPr>
          <p:cNvPr id="6" name="TextBox 5"/>
          <p:cNvSpPr txBox="1"/>
          <p:nvPr/>
        </p:nvSpPr>
        <p:spPr>
          <a:xfrm>
            <a:off x="2637246" y="5066109"/>
            <a:ext cx="2644345" cy="369332"/>
          </a:xfrm>
          <a:prstGeom prst="rect">
            <a:avLst/>
          </a:prstGeom>
          <a:noFill/>
        </p:spPr>
        <p:txBody>
          <a:bodyPr wrap="square" rtlCol="0">
            <a:spAutoFit/>
          </a:bodyPr>
          <a:lstStyle/>
          <a:p>
            <a:r>
              <a:rPr lang="en-US" b="1" dirty="0">
                <a:solidFill>
                  <a:srgbClr val="FF0000"/>
                </a:solidFill>
              </a:rPr>
              <a:t>Sponsored by OPD !</a:t>
            </a:r>
          </a:p>
        </p:txBody>
      </p:sp>
    </p:spTree>
    <p:extLst>
      <p:ext uri="{BB962C8B-B14F-4D97-AF65-F5344CB8AC3E}">
        <p14:creationId xmlns:p14="http://schemas.microsoft.com/office/powerpoint/2010/main" val="2007954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Evaluation of Pilot Program</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800" dirty="0"/>
              <a:t>OPD EC is evaluating Pilot Program results and may adjust process to make improvements</a:t>
            </a:r>
          </a:p>
          <a:p>
            <a:pPr marL="1085850" lvl="1" indent="-342900">
              <a:buFont typeface="Arial" panose="020B0604020202020204" pitchFamily="34" charset="0"/>
              <a:buChar char="•"/>
            </a:pPr>
            <a:r>
              <a:rPr lang="en-US" dirty="0"/>
              <a:t>Funding levels</a:t>
            </a:r>
          </a:p>
          <a:p>
            <a:pPr marL="1085850" lvl="1" indent="-342900">
              <a:buFont typeface="Arial" panose="020B0604020202020204" pitchFamily="34" charset="0"/>
              <a:buChar char="•"/>
            </a:pPr>
            <a:r>
              <a:rPr lang="en-US" dirty="0"/>
              <a:t>Process Method Streamlining</a:t>
            </a:r>
          </a:p>
          <a:p>
            <a:pPr marL="1085850" lvl="1" indent="-342900">
              <a:buFont typeface="Arial" panose="020B0604020202020204" pitchFamily="34" charset="0"/>
              <a:buChar char="•"/>
            </a:pPr>
            <a:r>
              <a:rPr lang="en-US" dirty="0"/>
              <a:t>Composition of the Review Committee</a:t>
            </a:r>
          </a:p>
          <a:p>
            <a:pPr marL="1085850" lvl="1" indent="-342900">
              <a:buFont typeface="Arial" panose="020B0604020202020204" pitchFamily="34" charset="0"/>
              <a:buChar char="•"/>
            </a:pPr>
            <a:r>
              <a:rPr lang="en-US" dirty="0"/>
              <a:t>Strength of Local Sections</a:t>
            </a:r>
          </a:p>
          <a:p>
            <a:pPr marL="1085850" lvl="1" indent="-342900">
              <a:buFont typeface="Arial" panose="020B0604020202020204" pitchFamily="34" charset="0"/>
              <a:buChar char="•"/>
            </a:pPr>
            <a:r>
              <a:rPr lang="en-US" dirty="0"/>
              <a:t>Inclusion of other ANS Divisions</a:t>
            </a:r>
          </a:p>
          <a:p>
            <a:pPr lvl="1" indent="0">
              <a:buNone/>
            </a:pPr>
            <a:endParaRPr lang="en-US" dirty="0"/>
          </a:p>
        </p:txBody>
      </p:sp>
    </p:spTree>
    <p:extLst>
      <p:ext uri="{BB962C8B-B14F-4D97-AF65-F5344CB8AC3E}">
        <p14:creationId xmlns:p14="http://schemas.microsoft.com/office/powerpoint/2010/main" val="19764027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1304" y="90154"/>
            <a:ext cx="6305496" cy="968625"/>
          </a:xfrm>
        </p:spPr>
        <p:txBody>
          <a:bodyPr>
            <a:normAutofit fontScale="90000"/>
          </a:bodyPr>
          <a:lstStyle/>
          <a:p>
            <a:r>
              <a:rPr lang="en-US" dirty="0"/>
              <a:t>Program Changes being Considered June-Dec 2018</a:t>
            </a:r>
          </a:p>
        </p:txBody>
      </p:sp>
      <p:sp>
        <p:nvSpPr>
          <p:cNvPr id="3" name="Rectangle 2"/>
          <p:cNvSpPr/>
          <p:nvPr/>
        </p:nvSpPr>
        <p:spPr>
          <a:xfrm>
            <a:off x="2109536" y="1265236"/>
            <a:ext cx="6577264" cy="5570756"/>
          </a:xfrm>
          <a:prstGeom prst="rect">
            <a:avLst/>
          </a:prstGeom>
        </p:spPr>
        <p:txBody>
          <a:bodyPr wrap="square">
            <a:spAutoFit/>
          </a:bodyPr>
          <a:lstStyle/>
          <a:p>
            <a:pPr marL="342900" marR="0" lvl="0" indent="-342900">
              <a:spcBef>
                <a:spcPts val="355"/>
              </a:spcBef>
              <a:spcAft>
                <a:spcPts val="0"/>
              </a:spcAft>
              <a:buFont typeface="+mj-lt"/>
              <a:buAutoNum type="arabicPeriod"/>
            </a:pPr>
            <a:r>
              <a:rPr lang="en-US" sz="2800" dirty="0">
                <a:solidFill>
                  <a:srgbClr val="FF0000"/>
                </a:solidFill>
                <a:latin typeface="Calibri" panose="020F0502020204030204" pitchFamily="34" charset="0"/>
                <a:ea typeface="Calibri" panose="020F0502020204030204" pitchFamily="34" charset="0"/>
                <a:cs typeface="Calibri" panose="020F0502020204030204" pitchFamily="34" charset="0"/>
              </a:rPr>
              <a:t>Increase budget for grants in 2019</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355"/>
              </a:spcBef>
              <a:spcAft>
                <a:spcPts val="0"/>
              </a:spcAft>
              <a:buFont typeface="+mj-lt"/>
              <a:buAutoNum type="arabicPeriod"/>
            </a:pPr>
            <a:r>
              <a:rPr lang="en-US" sz="2800" dirty="0">
                <a:solidFill>
                  <a:srgbClr val="FF0000"/>
                </a:solidFill>
                <a:latin typeface="Calibri" panose="020F0502020204030204" pitchFamily="34" charset="0"/>
                <a:ea typeface="Calibri" panose="020F0502020204030204" pitchFamily="34" charset="0"/>
                <a:cs typeface="Calibri" panose="020F0502020204030204" pitchFamily="34" charset="0"/>
              </a:rPr>
              <a:t>Revise process form as follows: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355"/>
              </a:spcBef>
              <a:spcAft>
                <a:spcPts val="0"/>
              </a:spcAft>
              <a:buFont typeface="+mj-lt"/>
              <a:buAutoNum type="alphaLcPeriod"/>
            </a:pPr>
            <a:r>
              <a:rPr lang="en-US" sz="2800" dirty="0">
                <a:solidFill>
                  <a:srgbClr val="FF0000"/>
                </a:solidFill>
                <a:latin typeface="Calibri" panose="020F0502020204030204" pitchFamily="34" charset="0"/>
                <a:ea typeface="Calibri" panose="020F0502020204030204" pitchFamily="34" charset="0"/>
                <a:cs typeface="Calibri" panose="020F0502020204030204" pitchFamily="34" charset="0"/>
              </a:rPr>
              <a:t>Add the place for a tracking number (</a:t>
            </a:r>
            <a:r>
              <a:rPr lang="en-US" sz="2800" u="sng" dirty="0">
                <a:solidFill>
                  <a:srgbClr val="FF0000"/>
                </a:solidFill>
                <a:latin typeface="Calibri" panose="020F0502020204030204" pitchFamily="34" charset="0"/>
                <a:ea typeface="Calibri" panose="020F0502020204030204" pitchFamily="34" charset="0"/>
                <a:cs typeface="Calibri" panose="020F0502020204030204" pitchFamily="34" charset="0"/>
              </a:rPr>
              <a:t>2019-01</a:t>
            </a:r>
            <a:r>
              <a:rPr lang="en-US" sz="2800" dirty="0">
                <a:solidFill>
                  <a:srgbClr val="FF0000"/>
                </a:solidFill>
                <a:latin typeface="Calibri" panose="020F0502020204030204" pitchFamily="34" charset="0"/>
                <a:ea typeface="Calibri" panose="020F0502020204030204" pitchFamily="34" charset="0"/>
                <a:cs typeface="Calibri" panose="020F0502020204030204" pitchFamily="34" charset="0"/>
              </a:rPr>
              <a:t>, etc.)</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355"/>
              </a:spcBef>
              <a:spcAft>
                <a:spcPts val="0"/>
              </a:spcAft>
              <a:buFont typeface="+mj-lt"/>
              <a:buAutoNum type="alphaLcPeriod"/>
            </a:pPr>
            <a:r>
              <a:rPr lang="en-US" sz="2800" dirty="0">
                <a:solidFill>
                  <a:srgbClr val="FF0000"/>
                </a:solidFill>
                <a:latin typeface="Calibri" panose="020F0502020204030204" pitchFamily="34" charset="0"/>
                <a:ea typeface="Calibri" panose="020F0502020204030204" pitchFamily="34" charset="0"/>
                <a:cs typeface="Calibri" panose="020F0502020204030204" pitchFamily="34" charset="0"/>
              </a:rPr>
              <a:t>Add a place to state the </a:t>
            </a:r>
            <a:r>
              <a:rPr lang="en-US" sz="2800" u="sng" dirty="0">
                <a:solidFill>
                  <a:srgbClr val="FF0000"/>
                </a:solidFill>
                <a:latin typeface="Calibri" panose="020F0502020204030204" pitchFamily="34" charset="0"/>
                <a:ea typeface="Calibri" panose="020F0502020204030204" pitchFamily="34" charset="0"/>
                <a:cs typeface="Calibri" panose="020F0502020204030204" pitchFamily="34" charset="0"/>
              </a:rPr>
              <a:t>TITLE </a:t>
            </a:r>
            <a:r>
              <a:rPr lang="en-US" sz="2800" dirty="0">
                <a:solidFill>
                  <a:srgbClr val="FF0000"/>
                </a:solidFill>
                <a:latin typeface="Calibri" panose="020F0502020204030204" pitchFamily="34" charset="0"/>
                <a:ea typeface="Calibri" panose="020F0502020204030204" pitchFamily="34" charset="0"/>
                <a:cs typeface="Calibri" panose="020F0502020204030204" pitchFamily="34" charset="0"/>
              </a:rPr>
              <a:t>of the Requested Grant</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355"/>
              </a:spcBef>
              <a:spcAft>
                <a:spcPts val="0"/>
              </a:spcAft>
              <a:buFont typeface="+mj-lt"/>
              <a:buAutoNum type="alphaLcPeriod"/>
            </a:pPr>
            <a:r>
              <a:rPr lang="en-US" sz="2800" dirty="0">
                <a:solidFill>
                  <a:srgbClr val="FF0000"/>
                </a:solidFill>
                <a:latin typeface="Calibri" panose="020F0502020204030204" pitchFamily="34" charset="0"/>
                <a:ea typeface="Calibri" panose="020F0502020204030204" pitchFamily="34" charset="0"/>
                <a:cs typeface="Calibri" panose="020F0502020204030204" pitchFamily="34" charset="0"/>
              </a:rPr>
              <a:t>Clarify what money is being requested by calendar year as well as specifying the total </a:t>
            </a:r>
            <a:r>
              <a:rPr lang="en-US" sz="2800" u="sng" dirty="0">
                <a:solidFill>
                  <a:srgbClr val="FF0000"/>
                </a:solidFill>
                <a:latin typeface="Calibri" panose="020F0502020204030204" pitchFamily="34" charset="0"/>
                <a:ea typeface="Calibri" panose="020F0502020204030204" pitchFamily="34" charset="0"/>
                <a:cs typeface="Calibri" panose="020F0502020204030204" pitchFamily="34" charset="0"/>
              </a:rPr>
              <a:t>2018, 2019 etc.</a:t>
            </a:r>
          </a:p>
          <a:p>
            <a:pPr marL="742950" lvl="1" indent="-285750">
              <a:spcBef>
                <a:spcPts val="355"/>
              </a:spcBef>
              <a:buFont typeface="+mj-lt"/>
              <a:buAutoNum type="alphaLcPeriod"/>
            </a:pPr>
            <a:r>
              <a:rPr lang="en-US" sz="2800" dirty="0">
                <a:solidFill>
                  <a:srgbClr val="FF0000"/>
                </a:solidFill>
                <a:latin typeface="Calibri" panose="020F0502020204030204" pitchFamily="34" charset="0"/>
                <a:ea typeface="Calibri" panose="020F0502020204030204" pitchFamily="34" charset="0"/>
                <a:cs typeface="Calibri" panose="020F0502020204030204" pitchFamily="34" charset="0"/>
              </a:rPr>
              <a:t>Specify the </a:t>
            </a:r>
            <a:r>
              <a:rPr lang="en-US" sz="2800" u="sng" dirty="0">
                <a:solidFill>
                  <a:srgbClr val="FF0000"/>
                </a:solidFill>
                <a:latin typeface="Calibri" panose="020F0502020204030204" pitchFamily="34" charset="0"/>
                <a:ea typeface="Calibri" panose="020F0502020204030204" pitchFamily="34" charset="0"/>
                <a:cs typeface="Calibri" panose="020F0502020204030204" pitchFamily="34" charset="0"/>
              </a:rPr>
              <a:t>ANS LOCAL SECTION NAME </a:t>
            </a:r>
            <a:r>
              <a:rPr lang="en-US" sz="2800" dirty="0">
                <a:solidFill>
                  <a:srgbClr val="FF0000"/>
                </a:solidFill>
                <a:latin typeface="Calibri" panose="020F0502020204030204" pitchFamily="34" charset="0"/>
                <a:ea typeface="Calibri" panose="020F0502020204030204" pitchFamily="34" charset="0"/>
                <a:cs typeface="Calibri" panose="020F0502020204030204" pitchFamily="34" charset="0"/>
              </a:rPr>
              <a:t>sponsoring the proposal</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R="0" lvl="1">
              <a:spcBef>
                <a:spcPts val="355"/>
              </a:spcBef>
              <a:spcAft>
                <a:spcPts val="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1305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1304" y="90154"/>
            <a:ext cx="6305496" cy="968625"/>
          </a:xfrm>
        </p:spPr>
        <p:txBody>
          <a:bodyPr>
            <a:normAutofit fontScale="90000"/>
          </a:bodyPr>
          <a:lstStyle/>
          <a:p>
            <a:r>
              <a:rPr lang="en-US" dirty="0"/>
              <a:t>Program Changes being Considered June-Dec 2018</a:t>
            </a:r>
          </a:p>
        </p:txBody>
      </p:sp>
      <p:sp>
        <p:nvSpPr>
          <p:cNvPr id="3" name="Rectangle 2"/>
          <p:cNvSpPr/>
          <p:nvPr/>
        </p:nvSpPr>
        <p:spPr>
          <a:xfrm>
            <a:off x="1993422" y="1032245"/>
            <a:ext cx="6312569" cy="5468164"/>
          </a:xfrm>
          <a:prstGeom prst="rect">
            <a:avLst/>
          </a:prstGeom>
        </p:spPr>
        <p:txBody>
          <a:bodyPr wrap="square">
            <a:spAutoFit/>
          </a:bodyPr>
          <a:lstStyle/>
          <a:p>
            <a:pPr marR="0" lvl="0">
              <a:spcBef>
                <a:spcPts val="355"/>
              </a:spcBef>
              <a:spcAft>
                <a:spcPts val="0"/>
              </a:spcAft>
            </a:pPr>
            <a:r>
              <a:rPr lang="en-US" dirty="0">
                <a:solidFill>
                  <a:srgbClr val="FF0000"/>
                </a:solidFill>
                <a:latin typeface="Calibri" panose="020F0502020204030204" pitchFamily="34" charset="0"/>
                <a:ea typeface="Calibri" panose="020F0502020204030204" pitchFamily="34" charset="0"/>
                <a:cs typeface="Calibri" panose="020F0502020204030204" pitchFamily="34" charset="0"/>
              </a:rPr>
              <a:t>3.	</a:t>
            </a:r>
            <a:r>
              <a:rPr lang="en-US" sz="2400" dirty="0">
                <a:solidFill>
                  <a:srgbClr val="FF0000"/>
                </a:solidFill>
                <a:latin typeface="Calibri" panose="020F0502020204030204" pitchFamily="34" charset="0"/>
                <a:ea typeface="Calibri" panose="020F0502020204030204" pitchFamily="34" charset="0"/>
                <a:cs typeface="Calibri" panose="020F0502020204030204" pitchFamily="34" charset="0"/>
              </a:rPr>
              <a:t>Other changes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355"/>
              </a:spcBef>
              <a:spcAft>
                <a:spcPts val="0"/>
              </a:spcAft>
              <a:buFont typeface="+mj-lt"/>
              <a:buAutoNum type="alphaLcPeriod"/>
            </a:pPr>
            <a:r>
              <a:rPr lang="en-US" sz="2400" dirty="0">
                <a:solidFill>
                  <a:srgbClr val="FF0000"/>
                </a:solidFill>
                <a:latin typeface="Calibri" panose="020F0502020204030204" pitchFamily="34" charset="0"/>
                <a:ea typeface="Calibri" panose="020F0502020204030204" pitchFamily="34" charset="0"/>
                <a:cs typeface="Calibri" panose="020F0502020204030204" pitchFamily="34" charset="0"/>
              </a:rPr>
              <a:t>Consider a Bylaw change naming a specific officer to Chair the Review Committee (such as the Past Chair, if change is required) or otherwise formalize the NIMBY Grant Review Committee.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355"/>
              </a:spcBef>
              <a:spcAft>
                <a:spcPts val="0"/>
              </a:spcAft>
              <a:buFont typeface="+mj-lt"/>
              <a:buAutoNum type="alphaLcPeriod"/>
            </a:pPr>
            <a:r>
              <a:rPr lang="en-US" sz="2400" dirty="0">
                <a:solidFill>
                  <a:srgbClr val="FF0000"/>
                </a:solidFill>
                <a:latin typeface="Calibri" panose="020F0502020204030204" pitchFamily="34" charset="0"/>
                <a:ea typeface="Calibri" panose="020F0502020204030204" pitchFamily="34" charset="0"/>
                <a:cs typeface="Calibri" panose="020F0502020204030204" pitchFamily="34" charset="0"/>
              </a:rPr>
              <a:t>Consider allowing OPD Division Past Chairs and other Outside OPD Division Past Chairs to serve on the review committee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355"/>
              </a:spcBef>
              <a:spcAft>
                <a:spcPts val="0"/>
              </a:spcAft>
              <a:buFont typeface="+mj-lt"/>
              <a:buAutoNum type="alphaLcPeriod"/>
            </a:pPr>
            <a:r>
              <a:rPr lang="en-US" sz="2400" dirty="0">
                <a:solidFill>
                  <a:srgbClr val="FF0000"/>
                </a:solidFill>
                <a:latin typeface="Calibri" panose="020F0502020204030204" pitchFamily="34" charset="0"/>
                <a:ea typeface="Calibri" panose="020F0502020204030204" pitchFamily="34" charset="0"/>
                <a:cs typeface="Calibri" panose="020F0502020204030204" pitchFamily="34" charset="0"/>
              </a:rPr>
              <a:t>Change Reviewer signatures to a Chair Statement listing names of the reviewers and project owners. (reduce signatures)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355"/>
              </a:spcBef>
              <a:spcAft>
                <a:spcPts val="0"/>
              </a:spcAft>
              <a:buFont typeface="+mj-lt"/>
              <a:buAutoNum type="alphaLcPeriod"/>
            </a:pPr>
            <a:r>
              <a:rPr lang="en-US" sz="2400" dirty="0">
                <a:solidFill>
                  <a:srgbClr val="FF0000"/>
                </a:solidFill>
                <a:latin typeface="Calibri" panose="020F0502020204030204" pitchFamily="34" charset="0"/>
                <a:ea typeface="Calibri" panose="020F0502020204030204" pitchFamily="34" charset="0"/>
                <a:cs typeface="Calibri" panose="020F0502020204030204" pitchFamily="34" charset="0"/>
              </a:rPr>
              <a:t>Recommend an ANS –wide new strategic task to strengthen ANS Local Sections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728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Specific Recommendations</a:t>
            </a:r>
          </a:p>
        </p:txBody>
      </p:sp>
      <p:sp>
        <p:nvSpPr>
          <p:cNvPr id="3" name="Content Placeholder 2"/>
          <p:cNvSpPr>
            <a:spLocks noGrp="1"/>
          </p:cNvSpPr>
          <p:nvPr>
            <p:ph idx="1"/>
          </p:nvPr>
        </p:nvSpPr>
        <p:spPr>
          <a:xfrm>
            <a:off x="2362200" y="1248230"/>
            <a:ext cx="6324600" cy="4877934"/>
          </a:xfrm>
        </p:spPr>
        <p:txBody>
          <a:bodyPr>
            <a:normAutofit/>
          </a:bodyPr>
          <a:lstStyle/>
          <a:p>
            <a:r>
              <a:rPr lang="en-US" dirty="0">
                <a:solidFill>
                  <a:srgbClr val="FF0000"/>
                </a:solidFill>
              </a:rPr>
              <a:t>Other improvements to the process</a:t>
            </a:r>
          </a:p>
          <a:p>
            <a:r>
              <a:rPr lang="en-US" dirty="0">
                <a:solidFill>
                  <a:srgbClr val="FF0000"/>
                </a:solidFill>
              </a:rPr>
              <a:t>4.	Investigate improvements that can be made to the Disbursing Form process (timeliness and notifications to requestor)</a:t>
            </a:r>
          </a:p>
          <a:p>
            <a:r>
              <a:rPr lang="en-US" dirty="0">
                <a:solidFill>
                  <a:srgbClr val="FF0000"/>
                </a:solidFill>
              </a:rPr>
              <a:t>5.	Conduct an assessment of the strength of ANS Local Sections </a:t>
            </a:r>
          </a:p>
          <a:p>
            <a:r>
              <a:rPr lang="en-US" dirty="0">
                <a:solidFill>
                  <a:srgbClr val="FF0000"/>
                </a:solidFill>
              </a:rPr>
              <a:t>6.	Identify opportunities for adding ANS Local Sections in places that would better support nuclear utilities</a:t>
            </a:r>
          </a:p>
          <a:p>
            <a:r>
              <a:rPr lang="en-US" dirty="0">
                <a:solidFill>
                  <a:srgbClr val="FF0000"/>
                </a:solidFill>
              </a:rPr>
              <a:t>7.	Encourage participation of other ANS Divisions in the grant program.</a:t>
            </a:r>
          </a:p>
        </p:txBody>
      </p:sp>
    </p:spTree>
    <p:extLst>
      <p:ext uri="{BB962C8B-B14F-4D97-AF65-F5344CB8AC3E}">
        <p14:creationId xmlns:p14="http://schemas.microsoft.com/office/powerpoint/2010/main" val="512624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noGrp="1"/>
          </p:cNvSpPr>
          <p:nvPr>
            <p:ph idx="1"/>
          </p:nvPr>
        </p:nvSpPr>
        <p:spPr>
          <a:xfrm>
            <a:off x="2362200" y="1600200"/>
            <a:ext cx="6324600" cy="2591479"/>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Vince Gilbert</a:t>
            </a:r>
          </a:p>
          <a:p>
            <a:r>
              <a:rPr lang="en-US" sz="2800" dirty="0">
                <a:latin typeface="Arial" panose="020B0604020202020204" pitchFamily="34" charset="0"/>
                <a:cs typeface="Arial" panose="020B0604020202020204" pitchFamily="34" charset="0"/>
              </a:rPr>
              <a:t>OPD Past Chair</a:t>
            </a:r>
          </a:p>
          <a:p>
            <a:r>
              <a:rPr lang="en-US" sz="2800" dirty="0">
                <a:latin typeface="Arial" panose="020B0604020202020204" pitchFamily="34" charset="0"/>
                <a:cs typeface="Arial" panose="020B0604020202020204" pitchFamily="34" charset="0"/>
                <a:hlinkClick r:id="rId2"/>
              </a:rPr>
              <a:t>http://opd.ans.org/nimby/</a:t>
            </a:r>
            <a:r>
              <a:rPr lang="en-US" sz="2800" dirty="0">
                <a:latin typeface="Arial" panose="020B0604020202020204" pitchFamily="34" charset="0"/>
                <a:cs typeface="Arial" panose="020B0604020202020204" pitchFamily="34" charset="0"/>
              </a:rPr>
              <a:t> </a:t>
            </a:r>
          </a:p>
          <a:p>
            <a:r>
              <a:rPr lang="en-US" sz="2800" dirty="0">
                <a:latin typeface="Arial" panose="020B0604020202020204" pitchFamily="34" charset="0"/>
                <a:cs typeface="Arial" panose="020B0604020202020204" pitchFamily="34" charset="0"/>
              </a:rPr>
              <a:t>(202) 422 8238 cell</a:t>
            </a:r>
          </a:p>
          <a:p>
            <a:r>
              <a:rPr lang="en-US" sz="2800" dirty="0">
                <a:latin typeface="Arial" panose="020B0604020202020204" pitchFamily="34" charset="0"/>
                <a:cs typeface="Arial" panose="020B0604020202020204" pitchFamily="34" charset="0"/>
              </a:rPr>
              <a:t>11/10/18</a:t>
            </a:r>
          </a:p>
        </p:txBody>
      </p:sp>
    </p:spTree>
    <p:extLst>
      <p:ext uri="{BB962C8B-B14F-4D97-AF65-F5344CB8AC3E}">
        <p14:creationId xmlns:p14="http://schemas.microsoft.com/office/powerpoint/2010/main" val="14864024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1574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Program Description-What</a:t>
            </a:r>
          </a:p>
        </p:txBody>
      </p:sp>
      <p:sp>
        <p:nvSpPr>
          <p:cNvPr id="3" name="Content Placeholder 2"/>
          <p:cNvSpPr>
            <a:spLocks noGrp="1"/>
          </p:cNvSpPr>
          <p:nvPr>
            <p:ph idx="1"/>
          </p:nvPr>
        </p:nvSpPr>
        <p:spPr>
          <a:xfrm>
            <a:off x="2362200" y="1283368"/>
            <a:ext cx="6324600" cy="5574632"/>
          </a:xfrm>
        </p:spPr>
        <p:txBody>
          <a:bodyPr>
            <a:normAutofit fontScale="77500" lnSpcReduction="20000"/>
          </a:bodyPr>
          <a:lstStyle/>
          <a:p>
            <a:r>
              <a:rPr lang="en-US" b="1" dirty="0"/>
              <a:t>ANS’s</a:t>
            </a:r>
            <a:r>
              <a:rPr lang="en-US" u="sng" dirty="0">
                <a:hlinkClick r:id="rId2"/>
              </a:rPr>
              <a:t> </a:t>
            </a:r>
            <a:r>
              <a:rPr lang="en-US" dirty="0"/>
              <a:t>Operations and Power Division </a:t>
            </a:r>
            <a:r>
              <a:rPr lang="en-US" b="1" dirty="0"/>
              <a:t>(OPD) offers all ANS members the opportunity to apply for funds to support a new ANS product, program or other activity that will help the Society achieve the following:</a:t>
            </a:r>
            <a:br>
              <a:rPr lang="en-US" b="1" dirty="0"/>
            </a:br>
            <a:endParaRPr lang="en-US" dirty="0"/>
          </a:p>
          <a:p>
            <a:r>
              <a:rPr lang="en-US" b="1" dirty="0"/>
              <a:t>1.	Develop the professional skills and knowledge of ANS members</a:t>
            </a:r>
            <a:endParaRPr lang="en-US" dirty="0"/>
          </a:p>
          <a:p>
            <a:r>
              <a:rPr lang="en-US" b="1" dirty="0"/>
              <a:t>2.	Advance nuclear science &amp; technology through collaboration and outreach</a:t>
            </a:r>
            <a:endParaRPr lang="en-US" dirty="0"/>
          </a:p>
          <a:p>
            <a:r>
              <a:rPr lang="en-US" b="1" dirty="0"/>
              <a:t>3.	Meet the needs of ANS utility and supplier members</a:t>
            </a:r>
            <a:endParaRPr lang="en-US" dirty="0"/>
          </a:p>
          <a:p>
            <a:r>
              <a:rPr lang="en-US" b="1" dirty="0"/>
              <a:t>4.	Engage the public </a:t>
            </a:r>
            <a:endParaRPr lang="en-US" dirty="0"/>
          </a:p>
          <a:p>
            <a:r>
              <a:rPr lang="en-US" b="1" dirty="0"/>
              <a:t>5.	Engage policymakers</a:t>
            </a:r>
            <a:endParaRPr lang="en-US" dirty="0"/>
          </a:p>
          <a:p>
            <a:br>
              <a:rPr lang="en-US" dirty="0"/>
            </a:br>
            <a:r>
              <a:rPr lang="en-US" b="1" dirty="0"/>
              <a:t>Members are encouraged to be creative, think outside the box, and to not restrict ideas to a dollar amount. All ideas will be considered. While this is a pilot grant program for 2017-2018, your participation, activities and enthusiasm will help in allocating funds for future years. </a:t>
            </a:r>
            <a:br>
              <a:rPr lang="en-US" b="1" dirty="0"/>
            </a:br>
            <a:endParaRPr lang="en-US" b="1" i="1" dirty="0"/>
          </a:p>
        </p:txBody>
      </p:sp>
    </p:spTree>
    <p:extLst>
      <p:ext uri="{BB962C8B-B14F-4D97-AF65-F5344CB8AC3E}">
        <p14:creationId xmlns:p14="http://schemas.microsoft.com/office/powerpoint/2010/main" val="3969727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3599" y="-176463"/>
            <a:ext cx="6305496" cy="1143000"/>
          </a:xfrm>
        </p:spPr>
        <p:txBody>
          <a:bodyPr/>
          <a:lstStyle/>
          <a:p>
            <a:r>
              <a:rPr lang="en-US" dirty="0"/>
              <a:t>Where</a:t>
            </a:r>
          </a:p>
        </p:txBody>
      </p:sp>
      <p:sp>
        <p:nvSpPr>
          <p:cNvPr id="3" name="Content Placeholder 2"/>
          <p:cNvSpPr>
            <a:spLocks noGrp="1"/>
          </p:cNvSpPr>
          <p:nvPr>
            <p:ph idx="1"/>
          </p:nvPr>
        </p:nvSpPr>
        <p:spPr>
          <a:xfrm>
            <a:off x="2474495" y="830179"/>
            <a:ext cx="6324600" cy="4525963"/>
          </a:xfrm>
        </p:spPr>
        <p:txBody>
          <a:bodyPr/>
          <a:lstStyle/>
          <a:p>
            <a:r>
              <a:rPr lang="en-US" b="1" dirty="0"/>
              <a:t>Attached is a description of the funding program and an application form.  These documents are also posted on the </a:t>
            </a:r>
            <a:r>
              <a:rPr lang="en-US" u="sng" dirty="0">
                <a:hlinkClick r:id="rId2"/>
              </a:rPr>
              <a:t>OPD website</a:t>
            </a:r>
            <a:r>
              <a:rPr lang="en-US" b="1" dirty="0"/>
              <a:t>.  If several applications are received in the same timeframe there may be a waiting list for funds to become available.</a:t>
            </a:r>
            <a:br>
              <a:rPr lang="en-US" b="1" dirty="0"/>
            </a:br>
            <a:endParaRPr lang="en-US" dirty="0"/>
          </a:p>
        </p:txBody>
      </p:sp>
      <p:pic>
        <p:nvPicPr>
          <p:cNvPr id="4" name="Picture 3"/>
          <p:cNvPicPr>
            <a:picLocks noChangeAspect="1"/>
          </p:cNvPicPr>
          <p:nvPr/>
        </p:nvPicPr>
        <p:blipFill>
          <a:blip r:embed="rId3"/>
          <a:stretch>
            <a:fillRect/>
          </a:stretch>
        </p:blipFill>
        <p:spPr>
          <a:xfrm>
            <a:off x="2277979" y="3575656"/>
            <a:ext cx="5566611" cy="3129691"/>
          </a:xfrm>
          <a:prstGeom prst="rect">
            <a:avLst/>
          </a:prstGeom>
        </p:spPr>
      </p:pic>
      <p:sp>
        <p:nvSpPr>
          <p:cNvPr id="5" name="Right Arrow 4"/>
          <p:cNvSpPr/>
          <p:nvPr/>
        </p:nvSpPr>
        <p:spPr>
          <a:xfrm rot="8363924">
            <a:off x="5638713" y="5596515"/>
            <a:ext cx="908874" cy="459994"/>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539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1304" y="0"/>
            <a:ext cx="6305496" cy="1231232"/>
          </a:xfrm>
        </p:spPr>
        <p:txBody>
          <a:bodyPr>
            <a:normAutofit/>
          </a:bodyPr>
          <a:lstStyle/>
          <a:p>
            <a:r>
              <a:rPr lang="en-US" b="1" dirty="0"/>
              <a:t>PROGRAM PARAMETERS and DISCLAIMERS</a:t>
            </a:r>
            <a:endParaRPr lang="en-US" dirty="0"/>
          </a:p>
        </p:txBody>
      </p:sp>
      <p:sp>
        <p:nvSpPr>
          <p:cNvPr id="3" name="Content Placeholder 2"/>
          <p:cNvSpPr>
            <a:spLocks noGrp="1"/>
          </p:cNvSpPr>
          <p:nvPr>
            <p:ph idx="1"/>
          </p:nvPr>
        </p:nvSpPr>
        <p:spPr>
          <a:xfrm>
            <a:off x="2381304" y="1231232"/>
            <a:ext cx="6324600" cy="5626768"/>
          </a:xfrm>
        </p:spPr>
        <p:txBody>
          <a:bodyPr>
            <a:normAutofit fontScale="47500" lnSpcReduction="20000"/>
          </a:bodyPr>
          <a:lstStyle/>
          <a:p>
            <a:endParaRPr lang="en-US" dirty="0"/>
          </a:p>
          <a:p>
            <a:pPr lvl="0"/>
            <a:r>
              <a:rPr lang="en-US" sz="2900" b="1" dirty="0"/>
              <a:t>This is a pilot program that may be changed or withdrawn at a later date. </a:t>
            </a:r>
            <a:endParaRPr lang="en-US" sz="2900" dirty="0"/>
          </a:p>
          <a:p>
            <a:pPr lvl="0"/>
            <a:r>
              <a:rPr lang="en-US" sz="2900" b="1" dirty="0"/>
              <a:t>The processing time for review and action of each proposal may vary but it is expected to be one to two months.</a:t>
            </a:r>
            <a:endParaRPr lang="en-US" sz="2900" dirty="0"/>
          </a:p>
          <a:p>
            <a:pPr lvl="0"/>
            <a:r>
              <a:rPr lang="en-US" sz="2900" b="1" dirty="0"/>
              <a:t>Reviews will be conducted as proposals are received and awards will be based on merit</a:t>
            </a:r>
            <a:endParaRPr lang="en-US" sz="2900" dirty="0"/>
          </a:p>
          <a:p>
            <a:pPr lvl="0"/>
            <a:r>
              <a:rPr lang="en-US" sz="2900" b="1" dirty="0"/>
              <a:t>Review results may include return of the proposal with questions, approval or disapproval.  The implementation of awards must be conducted through an ANS Local Chapter.  Implementation time may vary but could be about one to two years.</a:t>
            </a:r>
            <a:endParaRPr lang="en-US" sz="2900" dirty="0"/>
          </a:p>
          <a:p>
            <a:pPr lvl="0"/>
            <a:r>
              <a:rPr lang="en-US" sz="2900" b="1" dirty="0"/>
              <a:t>The proposed program or product does not have to fall within the scope of the OPD.  The OPD Executive Committee is taking a “One ANS” approach to these funds.  </a:t>
            </a:r>
            <a:endParaRPr lang="en-US" sz="2900" dirty="0"/>
          </a:p>
          <a:p>
            <a:pPr lvl="0"/>
            <a:r>
              <a:rPr lang="en-US" sz="2900" b="1" dirty="0"/>
              <a:t>The only OPD expectation is that projects result in new programs or products which help ANS achieve financial stability and/or an increased non-monetary value to membership aligned with the strategic plan. </a:t>
            </a:r>
            <a:endParaRPr lang="en-US" sz="2900" dirty="0"/>
          </a:p>
          <a:p>
            <a:pPr lvl="0"/>
            <a:r>
              <a:rPr lang="en-US" sz="2900" b="1" dirty="0"/>
              <a:t>While it is possible that OPD may be able to continue funding the creation of new programs and products for the society in future years, there is currently no commitment to do so, which is why the funding provision is currently a one-time allocation of OPD funds.  </a:t>
            </a:r>
            <a:endParaRPr lang="en-US" sz="2900" dirty="0"/>
          </a:p>
          <a:p>
            <a:pPr lvl="0"/>
            <a:r>
              <a:rPr lang="en-US" sz="2900" b="1" dirty="0"/>
              <a:t>Successful execution of these initial seed projects will determine the level of priority the OPD Executive Committee will place on future allocations.</a:t>
            </a:r>
          </a:p>
          <a:p>
            <a:pPr lvl="0"/>
            <a:r>
              <a:rPr lang="en-US" sz="2900" b="1" dirty="0">
                <a:solidFill>
                  <a:srgbClr val="FF0000"/>
                </a:solidFill>
              </a:rPr>
              <a:t>This program is not generally for Research and Development activities.</a:t>
            </a:r>
          </a:p>
          <a:p>
            <a:pPr lvl="0"/>
            <a:endParaRPr lang="en-US" sz="2900" b="1" dirty="0">
              <a:solidFill>
                <a:srgbClr val="FF0000"/>
              </a:solidFill>
            </a:endParaRPr>
          </a:p>
          <a:p>
            <a:pPr lvl="0"/>
            <a:r>
              <a:rPr lang="en-US" sz="2900" b="1" dirty="0">
                <a:solidFill>
                  <a:srgbClr val="FF0000"/>
                </a:solidFill>
              </a:rPr>
              <a:t>Funds should be expended in the United States and under the coordination auspices of an ANS Local Section or ANS HQ staff familiar with the subject matter.</a:t>
            </a:r>
            <a:endParaRPr lang="en-US" sz="2900" dirty="0">
              <a:solidFill>
                <a:srgbClr val="FF0000"/>
              </a:solidFill>
            </a:endParaRPr>
          </a:p>
        </p:txBody>
      </p:sp>
    </p:spTree>
    <p:extLst>
      <p:ext uri="{BB962C8B-B14F-4D97-AF65-F5344CB8AC3E}">
        <p14:creationId xmlns:p14="http://schemas.microsoft.com/office/powerpoint/2010/main" val="3942307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Limitations</a:t>
            </a:r>
          </a:p>
        </p:txBody>
      </p:sp>
      <p:sp>
        <p:nvSpPr>
          <p:cNvPr id="3" name="Content Placeholder 2"/>
          <p:cNvSpPr>
            <a:spLocks noGrp="1"/>
          </p:cNvSpPr>
          <p:nvPr>
            <p:ph idx="1"/>
          </p:nvPr>
        </p:nvSpPr>
        <p:spPr/>
        <p:txBody>
          <a:bodyPr>
            <a:normAutofit fontScale="92500" lnSpcReduction="20000"/>
          </a:bodyPr>
          <a:lstStyle/>
          <a:p>
            <a:r>
              <a:rPr lang="en-US" dirty="0"/>
              <a:t>No specific funding request limit has been set</a:t>
            </a:r>
          </a:p>
          <a:p>
            <a:endParaRPr lang="en-US" dirty="0"/>
          </a:p>
          <a:p>
            <a:r>
              <a:rPr lang="en-US" dirty="0"/>
              <a:t>However the Pilot Program total funding has been budgeted to $50,000 (2018) and $65,000 (2019)</a:t>
            </a:r>
          </a:p>
          <a:p>
            <a:endParaRPr lang="en-US" dirty="0"/>
          </a:p>
          <a:p>
            <a:r>
              <a:rPr lang="en-US" dirty="0"/>
              <a:t>Each Project Funding is expected to be used within two years.</a:t>
            </a:r>
          </a:p>
          <a:p>
            <a:endParaRPr lang="en-US" dirty="0"/>
          </a:p>
          <a:p>
            <a:r>
              <a:rPr lang="en-US" dirty="0"/>
              <a:t>A typical funding level might be $5,000-$10,000.</a:t>
            </a:r>
          </a:p>
          <a:p>
            <a:endParaRPr lang="en-US" dirty="0"/>
          </a:p>
          <a:p>
            <a:r>
              <a:rPr lang="en-US" dirty="0"/>
              <a:t>Matching funds from other sources are encouraged</a:t>
            </a:r>
          </a:p>
          <a:p>
            <a:endParaRPr lang="en-US" dirty="0"/>
          </a:p>
          <a:p>
            <a:endParaRPr lang="en-US" dirty="0"/>
          </a:p>
          <a:p>
            <a:endParaRPr lang="en-US" dirty="0"/>
          </a:p>
        </p:txBody>
      </p:sp>
    </p:spTree>
    <p:extLst>
      <p:ext uri="{BB962C8B-B14F-4D97-AF65-F5344CB8AC3E}">
        <p14:creationId xmlns:p14="http://schemas.microsoft.com/office/powerpoint/2010/main" val="3760234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6016" y="-48112"/>
            <a:ext cx="6305496" cy="1143000"/>
          </a:xfrm>
        </p:spPr>
        <p:txBody>
          <a:bodyPr/>
          <a:lstStyle/>
          <a:p>
            <a:r>
              <a:rPr lang="en-US" dirty="0"/>
              <a:t>How: The Process</a:t>
            </a:r>
          </a:p>
        </p:txBody>
      </p:sp>
      <p:sp>
        <p:nvSpPr>
          <p:cNvPr id="3" name="Rectangle 2"/>
          <p:cNvSpPr/>
          <p:nvPr/>
        </p:nvSpPr>
        <p:spPr>
          <a:xfrm>
            <a:off x="5464265" y="1213652"/>
            <a:ext cx="2997563" cy="113899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3"/>
          <p:cNvSpPr/>
          <p:nvPr/>
        </p:nvSpPr>
        <p:spPr>
          <a:xfrm>
            <a:off x="2039935" y="1194378"/>
            <a:ext cx="1300508" cy="1138990"/>
          </a:xfrm>
          <a:prstGeom prst="rec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4350946" y="5087669"/>
            <a:ext cx="2126528" cy="1138990"/>
          </a:xfrm>
          <a:prstGeom prst="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3720543" y="1174698"/>
            <a:ext cx="1404633" cy="113899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6881114" y="5087670"/>
            <a:ext cx="2126528" cy="1138990"/>
          </a:xfrm>
          <a:prstGeom prst="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6771406" y="3131228"/>
            <a:ext cx="2126528" cy="1404275"/>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2387758" y="1588365"/>
            <a:ext cx="1074821" cy="369332"/>
          </a:xfrm>
          <a:prstGeom prst="rect">
            <a:avLst/>
          </a:prstGeom>
          <a:noFill/>
        </p:spPr>
        <p:txBody>
          <a:bodyPr wrap="square" rtlCol="0">
            <a:spAutoFit/>
          </a:bodyPr>
          <a:lstStyle/>
          <a:p>
            <a:r>
              <a:rPr lang="en-US" dirty="0"/>
              <a:t>Apply</a:t>
            </a:r>
          </a:p>
        </p:txBody>
      </p:sp>
      <p:sp>
        <p:nvSpPr>
          <p:cNvPr id="10" name="TextBox 9"/>
          <p:cNvSpPr txBox="1"/>
          <p:nvPr/>
        </p:nvSpPr>
        <p:spPr>
          <a:xfrm>
            <a:off x="3924238" y="1442759"/>
            <a:ext cx="1443790" cy="646331"/>
          </a:xfrm>
          <a:prstGeom prst="rect">
            <a:avLst/>
          </a:prstGeom>
          <a:noFill/>
        </p:spPr>
        <p:txBody>
          <a:bodyPr wrap="square" rtlCol="0">
            <a:spAutoFit/>
          </a:bodyPr>
          <a:lstStyle/>
          <a:p>
            <a:r>
              <a:rPr lang="en-US" dirty="0"/>
              <a:t>OPD EC Review</a:t>
            </a:r>
          </a:p>
        </p:txBody>
      </p:sp>
      <p:sp>
        <p:nvSpPr>
          <p:cNvPr id="11" name="TextBox 10"/>
          <p:cNvSpPr txBox="1"/>
          <p:nvPr/>
        </p:nvSpPr>
        <p:spPr>
          <a:xfrm>
            <a:off x="5683916" y="1448960"/>
            <a:ext cx="3039170" cy="923330"/>
          </a:xfrm>
          <a:prstGeom prst="rect">
            <a:avLst/>
          </a:prstGeom>
          <a:noFill/>
        </p:spPr>
        <p:txBody>
          <a:bodyPr wrap="square" rtlCol="0">
            <a:spAutoFit/>
          </a:bodyPr>
          <a:lstStyle/>
          <a:p>
            <a:r>
              <a:rPr lang="en-US" dirty="0"/>
              <a:t>Approve, Disapprove, Return for Questions</a:t>
            </a:r>
          </a:p>
          <a:p>
            <a:endParaRPr lang="en-US" dirty="0"/>
          </a:p>
        </p:txBody>
      </p:sp>
      <p:sp>
        <p:nvSpPr>
          <p:cNvPr id="12" name="TextBox 11"/>
          <p:cNvSpPr txBox="1"/>
          <p:nvPr/>
        </p:nvSpPr>
        <p:spPr>
          <a:xfrm>
            <a:off x="7049556" y="3088846"/>
            <a:ext cx="1848378" cy="1477328"/>
          </a:xfrm>
          <a:prstGeom prst="rect">
            <a:avLst/>
          </a:prstGeom>
          <a:noFill/>
        </p:spPr>
        <p:txBody>
          <a:bodyPr wrap="square" rtlCol="0">
            <a:spAutoFit/>
          </a:bodyPr>
          <a:lstStyle/>
          <a:p>
            <a:r>
              <a:rPr lang="en-US" dirty="0"/>
              <a:t>Assign OPD PM and ANS Local Section Coordinator. &amp; allocate funds</a:t>
            </a:r>
          </a:p>
        </p:txBody>
      </p:sp>
      <p:sp>
        <p:nvSpPr>
          <p:cNvPr id="14" name="TextBox 13"/>
          <p:cNvSpPr txBox="1"/>
          <p:nvPr/>
        </p:nvSpPr>
        <p:spPr>
          <a:xfrm>
            <a:off x="6996125" y="5333999"/>
            <a:ext cx="1872442" cy="646331"/>
          </a:xfrm>
          <a:prstGeom prst="rect">
            <a:avLst/>
          </a:prstGeom>
          <a:noFill/>
        </p:spPr>
        <p:txBody>
          <a:bodyPr wrap="square" rtlCol="0">
            <a:spAutoFit/>
          </a:bodyPr>
          <a:lstStyle/>
          <a:p>
            <a:r>
              <a:rPr lang="en-US" dirty="0"/>
              <a:t>Implement the grant activities</a:t>
            </a:r>
          </a:p>
        </p:txBody>
      </p:sp>
      <p:sp>
        <p:nvSpPr>
          <p:cNvPr id="15" name="TextBox 14"/>
          <p:cNvSpPr txBox="1"/>
          <p:nvPr/>
        </p:nvSpPr>
        <p:spPr>
          <a:xfrm>
            <a:off x="4555958" y="5195499"/>
            <a:ext cx="1716505" cy="923330"/>
          </a:xfrm>
          <a:prstGeom prst="rect">
            <a:avLst/>
          </a:prstGeom>
          <a:noFill/>
        </p:spPr>
        <p:txBody>
          <a:bodyPr wrap="square" rtlCol="0">
            <a:spAutoFit/>
          </a:bodyPr>
          <a:lstStyle/>
          <a:p>
            <a:r>
              <a:rPr lang="en-US" dirty="0"/>
              <a:t>Complete Feedback Report</a:t>
            </a:r>
          </a:p>
        </p:txBody>
      </p:sp>
      <p:sp>
        <p:nvSpPr>
          <p:cNvPr id="16" name="Rectangle 15"/>
          <p:cNvSpPr/>
          <p:nvPr/>
        </p:nvSpPr>
        <p:spPr>
          <a:xfrm>
            <a:off x="2061346" y="3651226"/>
            <a:ext cx="2126528" cy="1138990"/>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2128640" y="3737136"/>
            <a:ext cx="2112729" cy="923330"/>
          </a:xfrm>
          <a:prstGeom prst="rect">
            <a:avLst/>
          </a:prstGeom>
          <a:noFill/>
        </p:spPr>
        <p:txBody>
          <a:bodyPr wrap="square" rtlCol="0">
            <a:spAutoFit/>
          </a:bodyPr>
          <a:lstStyle/>
          <a:p>
            <a:r>
              <a:rPr lang="en-US" dirty="0"/>
              <a:t>OPD Tabulate and Communicate Results</a:t>
            </a:r>
          </a:p>
        </p:txBody>
      </p:sp>
      <p:sp>
        <p:nvSpPr>
          <p:cNvPr id="18" name="Right Arrow 17"/>
          <p:cNvSpPr/>
          <p:nvPr/>
        </p:nvSpPr>
        <p:spPr>
          <a:xfrm>
            <a:off x="3355309" y="1647451"/>
            <a:ext cx="328086" cy="292695"/>
          </a:xfrm>
          <a:prstGeom prst="rightArrow">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ight Arrow 18"/>
          <p:cNvSpPr/>
          <p:nvPr/>
        </p:nvSpPr>
        <p:spPr>
          <a:xfrm>
            <a:off x="5130678" y="1665002"/>
            <a:ext cx="328086" cy="292695"/>
          </a:xfrm>
          <a:prstGeom prst="rightArrow">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ight Arrow 20"/>
          <p:cNvSpPr/>
          <p:nvPr/>
        </p:nvSpPr>
        <p:spPr>
          <a:xfrm rot="5400000">
            <a:off x="7555602" y="4698894"/>
            <a:ext cx="521496" cy="256056"/>
          </a:xfrm>
          <a:prstGeom prst="rightArrow">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ight Arrow 21"/>
          <p:cNvSpPr/>
          <p:nvPr/>
        </p:nvSpPr>
        <p:spPr>
          <a:xfrm rot="10800000">
            <a:off x="6477474" y="5597451"/>
            <a:ext cx="451007" cy="292695"/>
          </a:xfrm>
          <a:prstGeom prst="rightArrow">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ight Arrow 22"/>
          <p:cNvSpPr/>
          <p:nvPr/>
        </p:nvSpPr>
        <p:spPr>
          <a:xfrm rot="13581311">
            <a:off x="3214679" y="5165697"/>
            <a:ext cx="1294205" cy="224677"/>
          </a:xfrm>
          <a:prstGeom prst="rightArrow">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Bent Arrow 25"/>
          <p:cNvSpPr/>
          <p:nvPr/>
        </p:nvSpPr>
        <p:spPr>
          <a:xfrm flipH="1">
            <a:off x="5695501" y="698199"/>
            <a:ext cx="1090863" cy="515453"/>
          </a:xfrm>
          <a:prstGeom prst="ben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28" name="Rectangle 27"/>
          <p:cNvSpPr/>
          <p:nvPr/>
        </p:nvSpPr>
        <p:spPr>
          <a:xfrm>
            <a:off x="4728974" y="3115450"/>
            <a:ext cx="1666487" cy="1404275"/>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4863996" y="3289163"/>
            <a:ext cx="1848378" cy="923330"/>
          </a:xfrm>
          <a:prstGeom prst="rect">
            <a:avLst/>
          </a:prstGeom>
          <a:noFill/>
        </p:spPr>
        <p:txBody>
          <a:bodyPr wrap="square" rtlCol="0">
            <a:spAutoFit/>
          </a:bodyPr>
          <a:lstStyle/>
          <a:p>
            <a:r>
              <a:rPr lang="en-US" dirty="0"/>
              <a:t>Write OPD Disbursing Form</a:t>
            </a:r>
          </a:p>
        </p:txBody>
      </p:sp>
      <p:sp>
        <p:nvSpPr>
          <p:cNvPr id="25" name="Right Arrow 24"/>
          <p:cNvSpPr/>
          <p:nvPr/>
        </p:nvSpPr>
        <p:spPr>
          <a:xfrm rot="5400000">
            <a:off x="5482111" y="2593826"/>
            <a:ext cx="782114" cy="292695"/>
          </a:xfrm>
          <a:prstGeom prst="rightArrow">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ight Arrow 28"/>
          <p:cNvSpPr/>
          <p:nvPr/>
        </p:nvSpPr>
        <p:spPr>
          <a:xfrm>
            <a:off x="6395461" y="3651226"/>
            <a:ext cx="375945" cy="252369"/>
          </a:xfrm>
          <a:prstGeom prst="rightArrow">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2" name="Elbow Connector 31"/>
          <p:cNvCxnSpPr>
            <a:stCxn id="16" idx="0"/>
            <a:endCxn id="4" idx="2"/>
          </p:cNvCxnSpPr>
          <p:nvPr/>
        </p:nvCxnSpPr>
        <p:spPr>
          <a:xfrm rot="16200000" flipV="1">
            <a:off x="2248471" y="2775086"/>
            <a:ext cx="1317858" cy="434421"/>
          </a:xfrm>
          <a:prstGeom prst="bentConnector3">
            <a:avLst/>
          </a:prstGeom>
          <a:ln w="38100">
            <a:prstDash val="dash"/>
            <a:tailEnd type="triangle"/>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2767244" y="2365635"/>
            <a:ext cx="1744774" cy="646331"/>
          </a:xfrm>
          <a:prstGeom prst="rect">
            <a:avLst/>
          </a:prstGeom>
          <a:noFill/>
        </p:spPr>
        <p:txBody>
          <a:bodyPr wrap="square" rtlCol="0">
            <a:spAutoFit/>
          </a:bodyPr>
          <a:lstStyle/>
          <a:p>
            <a:r>
              <a:rPr lang="en-US" dirty="0"/>
              <a:t>Re-Application Option</a:t>
            </a:r>
          </a:p>
        </p:txBody>
      </p:sp>
    </p:spTree>
    <p:extLst>
      <p:ext uri="{BB962C8B-B14F-4D97-AF65-F5344CB8AC3E}">
        <p14:creationId xmlns:p14="http://schemas.microsoft.com/office/powerpoint/2010/main" val="520278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Accountability</a:t>
            </a:r>
          </a:p>
        </p:txBody>
      </p:sp>
      <p:sp>
        <p:nvSpPr>
          <p:cNvPr id="3" name="Content Placeholder 2"/>
          <p:cNvSpPr>
            <a:spLocks noGrp="1"/>
          </p:cNvSpPr>
          <p:nvPr>
            <p:ph idx="1"/>
          </p:nvPr>
        </p:nvSpPr>
        <p:spPr/>
        <p:txBody>
          <a:bodyPr>
            <a:normAutofit fontScale="92500" lnSpcReduction="20000"/>
          </a:bodyPr>
          <a:lstStyle/>
          <a:p>
            <a:r>
              <a:rPr lang="en-US" dirty="0"/>
              <a:t>OPD Executive Committee will review proposals and authorize grants and issue a project  number. OPD EC will assign a </a:t>
            </a:r>
            <a:r>
              <a:rPr lang="en-US" b="1" dirty="0"/>
              <a:t>Project Manager</a:t>
            </a:r>
            <a:r>
              <a:rPr lang="en-US" dirty="0"/>
              <a:t>.</a:t>
            </a:r>
          </a:p>
          <a:p>
            <a:r>
              <a:rPr lang="en-US" dirty="0"/>
              <a:t>The funding sponsor (ANS Local Section) will assign a </a:t>
            </a:r>
            <a:r>
              <a:rPr lang="en-US" b="1" dirty="0"/>
              <a:t>Coordinator or if there is no local section, ANS HQ may provide the PM.</a:t>
            </a:r>
          </a:p>
          <a:p>
            <a:r>
              <a:rPr lang="en-US" dirty="0"/>
              <a:t>Funds are made available by the OPD Treasurer and Chair via one or more Disbursing Forms.</a:t>
            </a:r>
          </a:p>
          <a:p>
            <a:r>
              <a:rPr lang="en-US" dirty="0"/>
              <a:t>The Grant Recipient will provide a feedback report when the grant is completed or end of year. </a:t>
            </a:r>
          </a:p>
          <a:p>
            <a:r>
              <a:rPr lang="en-US" dirty="0"/>
              <a:t>The application Form contains all the accountability documentation details and signatures required.</a:t>
            </a:r>
          </a:p>
        </p:txBody>
      </p:sp>
    </p:spTree>
    <p:extLst>
      <p:ext uri="{BB962C8B-B14F-4D97-AF65-F5344CB8AC3E}">
        <p14:creationId xmlns:p14="http://schemas.microsoft.com/office/powerpoint/2010/main" val="1417225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Feedback</a:t>
            </a:r>
          </a:p>
        </p:txBody>
      </p:sp>
      <p:sp>
        <p:nvSpPr>
          <p:cNvPr id="3" name="Content Placeholder 2"/>
          <p:cNvSpPr>
            <a:spLocks noGrp="1"/>
          </p:cNvSpPr>
          <p:nvPr>
            <p:ph idx="1"/>
          </p:nvPr>
        </p:nvSpPr>
        <p:spPr/>
        <p:txBody>
          <a:bodyPr/>
          <a:lstStyle/>
          <a:p>
            <a:r>
              <a:rPr lang="en-US" dirty="0"/>
              <a:t>The feedback (“Outreach Event Report”) is due back to OPD 30 days from the completion of the awarded project or if the funds have been fully expended.  The report format is an ANS Outreach Event Report Form </a:t>
            </a:r>
          </a:p>
          <a:p>
            <a:r>
              <a:rPr lang="en-US" dirty="0"/>
              <a:t>The report is to document results achieved as compared to problem statement and results expected when funds were requested.</a:t>
            </a:r>
          </a:p>
          <a:p>
            <a:endParaRPr lang="en-US" dirty="0"/>
          </a:p>
        </p:txBody>
      </p:sp>
    </p:spTree>
    <p:extLst>
      <p:ext uri="{BB962C8B-B14F-4D97-AF65-F5344CB8AC3E}">
        <p14:creationId xmlns:p14="http://schemas.microsoft.com/office/powerpoint/2010/main" val="32091171"/>
      </p:ext>
    </p:extLst>
  </p:cSld>
  <p:clrMapOvr>
    <a:masterClrMapping/>
  </p:clrMapOvr>
</p:sld>
</file>

<file path=ppt/theme/theme1.xml><?xml version="1.0" encoding="utf-8"?>
<a:theme xmlns:a="http://schemas.openxmlformats.org/drawingml/2006/main" name="ANS Opening Title Slide">
  <a:themeElements>
    <a:clrScheme name="ANS">
      <a:dk1>
        <a:sysClr val="windowText" lastClr="000000"/>
      </a:dk1>
      <a:lt1>
        <a:sysClr val="window" lastClr="FFFFFF"/>
      </a:lt1>
      <a:dk2>
        <a:srgbClr val="142B62"/>
      </a:dk2>
      <a:lt2>
        <a:srgbClr val="999999"/>
      </a:lt2>
      <a:accent1>
        <a:srgbClr val="4F81BD"/>
      </a:accent1>
      <a:accent2>
        <a:srgbClr val="C0504D"/>
      </a:accent2>
      <a:accent3>
        <a:srgbClr val="7D9646"/>
      </a:accent3>
      <a:accent4>
        <a:srgbClr val="8064A2"/>
      </a:accent4>
      <a:accent5>
        <a:srgbClr val="4BACC6"/>
      </a:accent5>
      <a:accent6>
        <a:srgbClr val="E1AC3F"/>
      </a:accent6>
      <a:hlink>
        <a:srgbClr val="0000C9"/>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Nuclear Audience End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ublic Audience End Slide">
  <a:themeElements>
    <a:clrScheme name="ANS">
      <a:dk1>
        <a:sysClr val="windowText" lastClr="000000"/>
      </a:dk1>
      <a:lt1>
        <a:sysClr val="window" lastClr="FFFFFF"/>
      </a:lt1>
      <a:dk2>
        <a:srgbClr val="142B62"/>
      </a:dk2>
      <a:lt2>
        <a:srgbClr val="999999"/>
      </a:lt2>
      <a:accent1>
        <a:srgbClr val="4F81BD"/>
      </a:accent1>
      <a:accent2>
        <a:srgbClr val="C0504D"/>
      </a:accent2>
      <a:accent3>
        <a:srgbClr val="7D9646"/>
      </a:accent3>
      <a:accent4>
        <a:srgbClr val="8064A2"/>
      </a:accent4>
      <a:accent5>
        <a:srgbClr val="4BACC6"/>
      </a:accent5>
      <a:accent6>
        <a:srgbClr val="E1AC3F"/>
      </a:accent6>
      <a:hlink>
        <a:srgbClr val="0000C9"/>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Sidebar basic">
  <a:themeElements>
    <a:clrScheme name="ANS">
      <a:dk1>
        <a:sysClr val="windowText" lastClr="000000"/>
      </a:dk1>
      <a:lt1>
        <a:sysClr val="window" lastClr="FFFFFF"/>
      </a:lt1>
      <a:dk2>
        <a:srgbClr val="142B62"/>
      </a:dk2>
      <a:lt2>
        <a:srgbClr val="999999"/>
      </a:lt2>
      <a:accent1>
        <a:srgbClr val="4F81BD"/>
      </a:accent1>
      <a:accent2>
        <a:srgbClr val="C0504D"/>
      </a:accent2>
      <a:accent3>
        <a:srgbClr val="7D9646"/>
      </a:accent3>
      <a:accent4>
        <a:srgbClr val="8064A2"/>
      </a:accent4>
      <a:accent5>
        <a:srgbClr val="4BACC6"/>
      </a:accent5>
      <a:accent6>
        <a:srgbClr val="E1AC3F"/>
      </a:accent6>
      <a:hlink>
        <a:srgbClr val="0000C9"/>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ans_template-side_bar (1)</Template>
  <TotalTime>607</TotalTime>
  <Words>1193</Words>
  <Application>Microsoft Office PowerPoint</Application>
  <PresentationFormat>On-screen Show (4:3)</PresentationFormat>
  <Paragraphs>242</Paragraphs>
  <Slides>20</Slides>
  <Notes>0</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20</vt:i4>
      </vt:variant>
    </vt:vector>
  </HeadingPairs>
  <TitlesOfParts>
    <vt:vector size="26" baseType="lpstr">
      <vt:lpstr>Arial</vt:lpstr>
      <vt:lpstr>Calibri</vt:lpstr>
      <vt:lpstr>ANS Opening Title Slide</vt:lpstr>
      <vt:lpstr>Nuclear Audience End slide</vt:lpstr>
      <vt:lpstr>Public Audience End Slide</vt:lpstr>
      <vt:lpstr>Sidebar basic</vt:lpstr>
      <vt:lpstr>Nuclear in My Back Yard  Grant Program Pilot  Briefing Slides              Rev 2 11-10-18 vg</vt:lpstr>
      <vt:lpstr>PowerPoint Presentation</vt:lpstr>
      <vt:lpstr>Program Description-What</vt:lpstr>
      <vt:lpstr>Where</vt:lpstr>
      <vt:lpstr>PROGRAM PARAMETERS and DISCLAIMERS</vt:lpstr>
      <vt:lpstr>Funding Limitations</vt:lpstr>
      <vt:lpstr>How: The Process</vt:lpstr>
      <vt:lpstr>Accountability</vt:lpstr>
      <vt:lpstr>Feedback</vt:lpstr>
      <vt:lpstr>Legacy Projects</vt:lpstr>
      <vt:lpstr>PowerPoint Presentation</vt:lpstr>
      <vt:lpstr>Since March 2018 Ten NIMBY Proposals were submitted to OPD</vt:lpstr>
      <vt:lpstr>PowerPoint Presentation</vt:lpstr>
      <vt:lpstr>NIMBY Funding Locations</vt:lpstr>
      <vt:lpstr>New ANS Washington, DC Office Tool</vt:lpstr>
      <vt:lpstr>Evaluation of Pilot Program</vt:lpstr>
      <vt:lpstr>Program Changes being Considered June-Dec 2018</vt:lpstr>
      <vt:lpstr>Program Changes being Considered June-Dec 2018</vt:lpstr>
      <vt:lpstr>Specific Recommendations</vt:lpstr>
      <vt:lpstr>PowerPoint Presentation</vt:lpstr>
    </vt:vector>
  </TitlesOfParts>
  <Company>ANS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Vince Gilbert</dc:creator>
  <cp:lastModifiedBy>James Gilbert</cp:lastModifiedBy>
  <cp:revision>48</cp:revision>
  <cp:lastPrinted>2018-11-09T22:37:07Z</cp:lastPrinted>
  <dcterms:created xsi:type="dcterms:W3CDTF">2017-10-20T17:11:16Z</dcterms:created>
  <dcterms:modified xsi:type="dcterms:W3CDTF">2019-02-12T21:40:21Z</dcterms:modified>
</cp:coreProperties>
</file>